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268" r:id="rId6"/>
    <p:sldId id="269" r:id="rId7"/>
    <p:sldId id="271" r:id="rId8"/>
    <p:sldId id="274" r:id="rId9"/>
    <p:sldId id="281" r:id="rId10"/>
    <p:sldId id="273" r:id="rId11"/>
    <p:sldId id="282" r:id="rId12"/>
    <p:sldId id="285" r:id="rId13"/>
    <p:sldId id="286" r:id="rId14"/>
    <p:sldId id="272" r:id="rId15"/>
    <p:sldId id="277" r:id="rId16"/>
    <p:sldId id="278" r:id="rId17"/>
    <p:sldId id="283" r:id="rId18"/>
    <p:sldId id="284" r:id="rId19"/>
    <p:sldId id="265" r:id="rId20"/>
  </p:sldIdLst>
  <p:sldSz cx="18288000" cy="10287000"/>
  <p:notesSz cx="6858000" cy="9144000"/>
  <p:embeddedFontLs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Source Han Sans KR Medium" panose="020B0600000101010101" charset="-127"/>
      <p:regular r:id="rId24"/>
    </p:embeddedFont>
    <p:embeddedFont>
      <p:font typeface="Gotham" panose="020B0600000101010101" charset="0"/>
      <p:regular r:id="rId25"/>
    </p:embeddedFont>
    <p:embeddedFont>
      <p:font typeface="Gotham Bold" panose="020B0600000101010101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90A1-7AB6-4FB1-A96D-8A3BF643CB67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4D3D2-B6A3-4E38-B928-F56140FFD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7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7BF6-EA08-50ED-CCC9-BEB258D5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44604-98C0-8CC4-4360-EC8DE1E5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7EF80-C521-2D82-FC14-0CFCB450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DE428-9343-EA01-536D-30DB3AF17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3A81-2A7F-9B3B-4A62-BC8261AC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9A03-16CB-EC57-AB1E-A30A5A03E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CA355-4512-F341-8219-920B27E41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3483A-3C62-4DEA-4EC7-1CE9633C4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8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884D-A946-074C-40C4-AB1F1E08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ADBB74-405B-73A8-86DE-AC966379E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BC7189-50BB-BB60-7CD0-C92FC2892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C4724B-17BD-5A72-5DF9-DEB76B77C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08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253B-2DB5-66A4-D3DA-17D0B91C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CB68D0-8D81-70CD-3F3D-2F86D7E38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B41B43-B290-05C2-27DA-E5F33180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588A4-9FE7-5DBF-56DB-26F301473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90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E7A9-E0B0-7DE3-65D5-FAA8F349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B0101C-3CA8-68E9-03B0-8315E72B0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645A2-8836-E202-20FD-D1C5C5C0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9F68E-E175-ED4A-BCEC-A3F7EBF7E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8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4DA4-6DD2-7D32-F70E-641319F7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0E25AC-960C-725E-436F-07A1F61D1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6FE8C-CA36-BC3B-D337-BE091CAF2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F7510-0C1D-09BD-9F15-F1696B78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0B9BD-A562-8A9A-657B-79D44740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D0447D-CE71-364A-8C15-31A5AF2B2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AE1914-D00F-F4AF-9CA6-3F14AEB47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A82328-5511-D362-D359-04469C4A4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2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82E3-C3EF-86A6-DAAC-BD310B0B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0CF8F-EF6D-3B85-CDC6-535C76FEA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EAC2F-888E-1E17-6E94-22331FE84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C19B9-094B-CB30-6A11-F8151064B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9E4B3-3FA4-3AF3-B196-25DEFADF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F0623A-1FD4-2D1C-0FF7-790962331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140182-EF5D-184E-8C53-3C1873912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4E676-B1FB-7037-954E-4ABF70BE0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6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B5579-A0E4-C26B-EE34-03FC35CD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7FF672-4437-E69E-7D91-577181AE5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935345-0F02-6198-A876-5EA2A6633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B3DDDF-6132-88AC-C060-E8D715363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55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65A3A-4EF2-63FE-1A38-A7D22231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6DD8A4-7164-C363-8190-73A740C50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9D8BBF-FBD7-E40D-19D8-DBB4084B4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51A70-2951-5A4D-147D-16E46B3D4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2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4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165" y="60336"/>
            <a:ext cx="17866117" cy="9985502"/>
            <a:chOff x="-409" y="-47625"/>
            <a:chExt cx="4705479" cy="2629927"/>
          </a:xfrm>
        </p:grpSpPr>
        <p:sp>
          <p:nvSpPr>
            <p:cNvPr id="3" name="Freeform 3"/>
            <p:cNvSpPr/>
            <p:nvPr/>
          </p:nvSpPr>
          <p:spPr>
            <a:xfrm>
              <a:off x="-409" y="1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66161" y="2182814"/>
            <a:ext cx="11352572" cy="287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기반 건강관리 웹 서비스 구축 </a:t>
            </a:r>
            <a:r>
              <a:rPr lang="en-US" altLang="ko-KR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(Docker + Kubernetes </a:t>
            </a: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6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13814" y="7581900"/>
            <a:ext cx="8457266" cy="1008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2025/05/27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스마트금융과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정승인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80FCC-1209-E3EF-E559-C7DCB48F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C6D984-3525-A88D-A37D-E9955D59B0E1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ABC5F5-7BB8-6011-8770-1F6D37515098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48E913-7C15-CBFB-AFAF-F3A7181E721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7285C-33BF-411F-1541-47A2A18A200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106793-2A80-E17E-A248-1CAE4587DD1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D88C15B-18BC-7BD2-5585-76F94D664FCC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Ingress (NGINX)</a:t>
            </a: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332C4648-DD4A-E4E0-6EB9-A1A135AD30D4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AA49B85-9E10-2AD0-6FB6-4F494F56CBAE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1685087A-DA43-538D-6D34-2B44CCD8249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243C5EA-40FD-9507-2BF5-904E6583B9BE}"/>
              </a:ext>
            </a:extLst>
          </p:cNvPr>
          <p:cNvSpPr/>
          <p:nvPr/>
        </p:nvSpPr>
        <p:spPr>
          <a:xfrm>
            <a:off x="9724779" y="3094359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AB229EE-84FB-0961-BA12-47968DE5CFFE}"/>
              </a:ext>
            </a:extLst>
          </p:cNvPr>
          <p:cNvSpPr txBox="1"/>
          <p:nvPr/>
        </p:nvSpPr>
        <p:spPr>
          <a:xfrm>
            <a:off x="977749" y="2601916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도메인 요청 라우팅 동작 여부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95763A-0449-06A1-9F00-C51C27031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83" y="1814212"/>
            <a:ext cx="8172893" cy="915194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E73CDDF4-0D69-B7C3-921F-FA37CD9BE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947E1CB3-D080-594D-5A71-D4B8DC486238}"/>
              </a:ext>
            </a:extLst>
          </p:cNvPr>
          <p:cNvSpPr txBox="1"/>
          <p:nvPr/>
        </p:nvSpPr>
        <p:spPr>
          <a:xfrm>
            <a:off x="706737" y="6313390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Service (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NodePort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)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568E6A3C-1E4B-75EB-7358-57130086BEA2}"/>
              </a:ext>
            </a:extLst>
          </p:cNvPr>
          <p:cNvSpPr txBox="1"/>
          <p:nvPr/>
        </p:nvSpPr>
        <p:spPr>
          <a:xfrm>
            <a:off x="982310" y="7526181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외부 포트 → 내부 포트 연결 확인</a:t>
            </a:r>
          </a:p>
        </p:txBody>
      </p: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30B4C9-2458-93EF-E989-ABBC2A4C6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r="6165" b="1958"/>
          <a:stretch/>
        </p:blipFill>
        <p:spPr>
          <a:xfrm>
            <a:off x="11338031" y="3465099"/>
            <a:ext cx="4797848" cy="5926290"/>
          </a:xfrm>
          <a:prstGeom prst="rect">
            <a:avLst/>
          </a:prstGeom>
        </p:spPr>
      </p:pic>
      <p:pic>
        <p:nvPicPr>
          <p:cNvPr id="15" name="그래픽 14" descr="배지 윤곽선">
            <a:extLst>
              <a:ext uri="{FF2B5EF4-FFF2-40B4-BE49-F238E27FC236}">
                <a16:creationId xmlns:a16="http://schemas.microsoft.com/office/drawing/2014/main" id="{479769F1-6175-61D7-27F4-E183996B5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200" y="3244458"/>
            <a:ext cx="684000" cy="68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271936-1D02-FF84-F59F-BF83952A4545}"/>
              </a:ext>
            </a:extLst>
          </p:cNvPr>
          <p:cNvSpPr txBox="1"/>
          <p:nvPr/>
        </p:nvSpPr>
        <p:spPr>
          <a:xfrm>
            <a:off x="955337" y="312797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kubectl</a:t>
            </a:r>
            <a:r>
              <a:rPr lang="en-US" altLang="ko-KR" dirty="0"/>
              <a:t> get ingress</a:t>
            </a:r>
            <a:r>
              <a:rPr lang="ko-KR" altLang="en-US" dirty="0"/>
              <a:t>로 도메인 연결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54214-870D-7BA7-4B2B-EDB90D67B4F6}"/>
              </a:ext>
            </a:extLst>
          </p:cNvPr>
          <p:cNvSpPr txBox="1"/>
          <p:nvPr/>
        </p:nvSpPr>
        <p:spPr>
          <a:xfrm>
            <a:off x="955337" y="816872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curl http://localhost:30080 </a:t>
            </a:r>
            <a:r>
              <a:rPr lang="ko-KR" altLang="en-US" dirty="0"/>
              <a:t>응답 확인</a:t>
            </a:r>
          </a:p>
        </p:txBody>
      </p:sp>
    </p:spTree>
    <p:extLst>
      <p:ext uri="{BB962C8B-B14F-4D97-AF65-F5344CB8AC3E}">
        <p14:creationId xmlns:p14="http://schemas.microsoft.com/office/powerpoint/2010/main" val="336617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66E84-D958-99BD-7AB5-4F2DD11CC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4C1F17-37DE-50CA-B5C9-F14FD4C27B8C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DF3804-70B3-505E-D1D1-0234D0455E77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B1E6306-3952-4DAD-AFC4-64A6BE5A9D16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D0A5012-1D5C-7654-ED44-E2DC267E843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E9C585-65D5-EEA6-5D07-BCEAA334F72B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8092A2-9E0D-4613-031D-1081BFE5E447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4. PV (</a:t>
            </a:r>
            <a:r>
              <a:rPr lang="en-US" altLang="ko-KR" sz="2800" b="1" dirty="0" err="1"/>
              <a:t>hostPath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E5F4A1DE-EA31-D973-093B-176D6903F064}"/>
              </a:ext>
            </a:extLst>
          </p:cNvPr>
          <p:cNvGrpSpPr/>
          <p:nvPr/>
        </p:nvGrpSpPr>
        <p:grpSpPr>
          <a:xfrm>
            <a:off x="9372600" y="3238500"/>
            <a:ext cx="8382000" cy="4100057"/>
            <a:chOff x="0" y="-47625"/>
            <a:chExt cx="1332289" cy="1012905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4D7F650-8E7F-9ABB-76E8-3BFB8FE944F6}"/>
                </a:ext>
              </a:extLst>
            </p:cNvPr>
            <p:cNvSpPr/>
            <p:nvPr/>
          </p:nvSpPr>
          <p:spPr>
            <a:xfrm>
              <a:off x="0" y="5647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92614FEF-A613-9874-4CA2-BB4F5E83B98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3E660D99-3848-8AE2-682D-68B02653801F}"/>
              </a:ext>
            </a:extLst>
          </p:cNvPr>
          <p:cNvSpPr txBox="1"/>
          <p:nvPr/>
        </p:nvSpPr>
        <p:spPr>
          <a:xfrm>
            <a:off x="977749" y="2601916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실제 저장 경로에 파일 존재 여부</a:t>
            </a:r>
          </a:p>
        </p:txBody>
      </p:sp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ED451194-C4B0-ED0C-51F1-E50D798A0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000" y="3773304"/>
            <a:ext cx="685800" cy="68580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998A41-7EC8-4B92-6C5C-903D07ADC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10271" r="9556" b="31909"/>
          <a:stretch/>
        </p:blipFill>
        <p:spPr>
          <a:xfrm>
            <a:off x="9514859" y="5159128"/>
            <a:ext cx="8022075" cy="1003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57E5B-A129-EA48-0252-A34DBD02DD0B}"/>
              </a:ext>
            </a:extLst>
          </p:cNvPr>
          <p:cNvSpPr txBox="1"/>
          <p:nvPr/>
        </p:nvSpPr>
        <p:spPr>
          <a:xfrm>
            <a:off x="955337" y="312797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cat /</a:t>
            </a:r>
            <a:r>
              <a:rPr lang="en-US" altLang="ko-KR" dirty="0" err="1"/>
              <a:t>mnt</a:t>
            </a:r>
            <a:r>
              <a:rPr lang="en-US" altLang="ko-KR" dirty="0"/>
              <a:t>/calorie-data/result.txt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3872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D89D7-BC15-C941-90C1-55D6E856A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CBDA443-6A27-4D58-5ACE-4F527340D60C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DAC4DB5-BF40-BC06-7794-8FE8AF3C1A94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CF3FD24-D3D2-0001-9916-C19467E55907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23AFD74-668E-9E7F-8190-1933FE88CCD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B4A9D94-D48B-1138-F83F-8B3562B54FA8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9B08637-1FE3-063E-9151-C43537154BDF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전체 연결구조 확인</a:t>
            </a: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C6FED7F6-C978-B12A-DC76-5999B293919D}"/>
              </a:ext>
            </a:extLst>
          </p:cNvPr>
          <p:cNvSpPr txBox="1"/>
          <p:nvPr/>
        </p:nvSpPr>
        <p:spPr>
          <a:xfrm>
            <a:off x="968784" y="2381882"/>
            <a:ext cx="816625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Ingress</a:t>
            </a:r>
            <a:r>
              <a:rPr lang="ko-KR" altLang="en-US" sz="3200" dirty="0"/>
              <a:t>의 외부 포트 </a:t>
            </a:r>
            <a:r>
              <a:rPr lang="en-US" altLang="ko-KR" sz="3200" dirty="0"/>
              <a:t>31823</a:t>
            </a:r>
            <a:r>
              <a:rPr lang="ko-KR" altLang="en-US" sz="3200" dirty="0"/>
              <a:t>과 내부 포트 </a:t>
            </a:r>
            <a:r>
              <a:rPr lang="en-US" altLang="ko-KR" sz="3200" dirty="0"/>
              <a:t>80</a:t>
            </a:r>
            <a:r>
              <a:rPr lang="ko-KR" altLang="en-US" sz="3200" dirty="0"/>
              <a:t>의 연결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902CC-0242-08B4-84E1-A1772959AFFF}"/>
              </a:ext>
            </a:extLst>
          </p:cNvPr>
          <p:cNvSpPr txBox="1"/>
          <p:nvPr/>
        </p:nvSpPr>
        <p:spPr>
          <a:xfrm>
            <a:off x="968784" y="3452462"/>
            <a:ext cx="6422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서버  </a:t>
            </a:r>
            <a:r>
              <a:rPr lang="en-US" altLang="ko-KR" dirty="0" err="1"/>
              <a:t>kubectl</a:t>
            </a:r>
            <a:r>
              <a:rPr lang="en-US" altLang="ko-KR" dirty="0"/>
              <a:t> get svc -n ingress-nginx </a:t>
            </a:r>
            <a:r>
              <a:rPr lang="ko-KR" altLang="en-US" dirty="0"/>
              <a:t>구문으로 확인</a:t>
            </a:r>
            <a:endParaRPr lang="en-US" altLang="ko-KR" dirty="0"/>
          </a:p>
          <a:p>
            <a:r>
              <a:rPr lang="en-US" altLang="ko-KR" dirty="0"/>
              <a:t>PORT(S): 80:31823/TCP </a:t>
            </a:r>
            <a:r>
              <a:rPr lang="ko-KR" altLang="en-US" dirty="0"/>
              <a:t>결과로 </a:t>
            </a:r>
            <a:endParaRPr lang="en-US" altLang="ko-KR" dirty="0"/>
          </a:p>
          <a:p>
            <a:r>
              <a:rPr lang="ko-KR" altLang="en-US" dirty="0"/>
              <a:t>외부 포트 </a:t>
            </a:r>
            <a:r>
              <a:rPr lang="en-US" altLang="ko-KR" dirty="0"/>
              <a:t>31823 &gt; </a:t>
            </a:r>
            <a:r>
              <a:rPr lang="ko-KR" altLang="en-US" dirty="0"/>
              <a:t>내부 포트 </a:t>
            </a:r>
            <a:r>
              <a:rPr lang="en-US" altLang="ko-KR" dirty="0"/>
              <a:t>80 </a:t>
            </a:r>
            <a:r>
              <a:rPr lang="ko-KR" altLang="en-US" dirty="0"/>
              <a:t>연결 확인 가능</a:t>
            </a:r>
          </a:p>
        </p:txBody>
      </p:sp>
      <p:grpSp>
        <p:nvGrpSpPr>
          <p:cNvPr id="7" name="Group 18">
            <a:extLst>
              <a:ext uri="{FF2B5EF4-FFF2-40B4-BE49-F238E27FC236}">
                <a16:creationId xmlns:a16="http://schemas.microsoft.com/office/drawing/2014/main" id="{44CB82A0-0027-C83A-6BD8-E30B2058CB40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6D9BC60-C42C-BFFD-863A-A67932F5292B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B5093930-E03A-5EB5-EBDF-A9A0A4BDDB8D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AutoShape 6">
            <a:extLst>
              <a:ext uri="{FF2B5EF4-FFF2-40B4-BE49-F238E27FC236}">
                <a16:creationId xmlns:a16="http://schemas.microsoft.com/office/drawing/2014/main" id="{C2EB1796-A853-5662-06BF-D825DF99F64A}"/>
              </a:ext>
            </a:extLst>
          </p:cNvPr>
          <p:cNvSpPr/>
          <p:nvPr/>
        </p:nvSpPr>
        <p:spPr>
          <a:xfrm>
            <a:off x="9882648" y="44577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15" name="그래픽 14" descr="배지 1 윤곽선">
            <a:extLst>
              <a:ext uri="{FF2B5EF4-FFF2-40B4-BE49-F238E27FC236}">
                <a16:creationId xmlns:a16="http://schemas.microsoft.com/office/drawing/2014/main" id="{6AB8CA59-0924-4915-38F3-6CDB7008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18" name="그래픽 17" descr="배지 윤곽선">
            <a:extLst>
              <a:ext uri="{FF2B5EF4-FFF2-40B4-BE49-F238E27FC236}">
                <a16:creationId xmlns:a16="http://schemas.microsoft.com/office/drawing/2014/main" id="{97F277C0-4B3B-C6A1-A07C-AB0490F4D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3200" y="4737591"/>
            <a:ext cx="684000" cy="684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74CEF3-8A9E-2CCF-B4E5-91632F9D8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3824" y="2542641"/>
            <a:ext cx="8024352" cy="782654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75CA86A3-A2EB-FA55-C329-36AD9F642197}"/>
              </a:ext>
            </a:extLst>
          </p:cNvPr>
          <p:cNvSpPr txBox="1"/>
          <p:nvPr/>
        </p:nvSpPr>
        <p:spPr>
          <a:xfrm>
            <a:off x="1189467" y="5689639"/>
            <a:ext cx="816625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2. Ingress </a:t>
            </a:r>
            <a:r>
              <a:rPr lang="ko-KR" altLang="en-US" sz="3200" dirty="0"/>
              <a:t>에서 </a:t>
            </a:r>
            <a:r>
              <a:rPr lang="en-US" altLang="ko-KR" sz="3200" dirty="0"/>
              <a:t>Service </a:t>
            </a:r>
            <a:r>
              <a:rPr lang="ko-KR" altLang="en-US" sz="3200" dirty="0"/>
              <a:t>연결 확인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7B181F-05A0-519A-3746-FC7A3EBCE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9634" y="5817098"/>
            <a:ext cx="7550379" cy="30872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B70795-1898-8BF5-0C66-1AB190A85B8A}"/>
              </a:ext>
            </a:extLst>
          </p:cNvPr>
          <p:cNvSpPr txBox="1"/>
          <p:nvPr/>
        </p:nvSpPr>
        <p:spPr>
          <a:xfrm>
            <a:off x="982230" y="6236999"/>
            <a:ext cx="7475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서버 </a:t>
            </a:r>
            <a:r>
              <a:rPr lang="en-US" altLang="ko-KR" dirty="0" err="1"/>
              <a:t>kubectl</a:t>
            </a:r>
            <a:r>
              <a:rPr lang="en-US" altLang="ko-KR" dirty="0"/>
              <a:t> describe ingress </a:t>
            </a:r>
            <a:r>
              <a:rPr lang="en-US" altLang="ko-KR" dirty="0" err="1"/>
              <a:t>runningweb</a:t>
            </a:r>
            <a:r>
              <a:rPr lang="en-US" altLang="ko-KR" dirty="0"/>
              <a:t>-ingress </a:t>
            </a:r>
            <a:r>
              <a:rPr lang="ko-KR" altLang="en-US" dirty="0"/>
              <a:t>구문으로 확인</a:t>
            </a:r>
            <a:endParaRPr lang="en-US" altLang="ko-KR" dirty="0"/>
          </a:p>
          <a:p>
            <a:r>
              <a:rPr lang="en-US" altLang="ko-KR" dirty="0"/>
              <a:t>Rules </a:t>
            </a:r>
            <a:r>
              <a:rPr lang="ko-KR" altLang="en-US" dirty="0"/>
              <a:t>항목의 </a:t>
            </a:r>
            <a:r>
              <a:rPr lang="en-US" altLang="ko-KR" dirty="0"/>
              <a:t>runningweb-service:80 </a:t>
            </a:r>
            <a:r>
              <a:rPr lang="ko-KR" altLang="en-US" dirty="0"/>
              <a:t>결과로 </a:t>
            </a:r>
            <a:endParaRPr lang="en-US" altLang="ko-KR" dirty="0"/>
          </a:p>
          <a:p>
            <a:r>
              <a:rPr lang="en-US" altLang="ko-KR" dirty="0"/>
              <a:t>Ingress</a:t>
            </a:r>
            <a:r>
              <a:rPr lang="ko-KR" altLang="en-US" dirty="0"/>
              <a:t>의 외부 요청을 </a:t>
            </a:r>
            <a:r>
              <a:rPr lang="en-US" altLang="ko-KR" dirty="0"/>
              <a:t>Service</a:t>
            </a:r>
            <a:r>
              <a:rPr lang="ko-KR" altLang="en-US" dirty="0"/>
              <a:t>의 </a:t>
            </a:r>
            <a:r>
              <a:rPr lang="en-US" altLang="ko-KR" dirty="0"/>
              <a:t>80</a:t>
            </a:r>
            <a:r>
              <a:rPr lang="ko-KR" altLang="en-US" dirty="0"/>
              <a:t>번 포트로 전달함을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6466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BA200-87F4-C4D2-EB9B-0D90786AC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614D96-3171-8D72-1221-0213B9958A5C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CCE13C-1CDE-E978-3441-ADDBFED2F3FE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D30042-80E5-C1B8-6B81-D23CF4E93F3B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6BCA765-1D51-CF7F-4C7C-6AFD7F15A92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5710548-3D99-8A04-8F9C-8EBCF29BC9EB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A1FB4EC-B1DC-E43A-E624-D2E3665B7844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전체 연결구조 확인</a:t>
            </a: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BDFD198B-51A9-D22B-C144-81732CDFCDD6}"/>
              </a:ext>
            </a:extLst>
          </p:cNvPr>
          <p:cNvSpPr txBox="1"/>
          <p:nvPr/>
        </p:nvSpPr>
        <p:spPr>
          <a:xfrm>
            <a:off x="968784" y="2381882"/>
            <a:ext cx="816625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Service </a:t>
            </a:r>
            <a:r>
              <a:rPr lang="ko-KR" altLang="en-US" sz="3200" dirty="0"/>
              <a:t>내부 포트 </a:t>
            </a:r>
            <a:r>
              <a:rPr lang="en-US" altLang="ko-KR" sz="3200" dirty="0"/>
              <a:t>80</a:t>
            </a:r>
            <a:r>
              <a:rPr lang="ko-KR" altLang="en-US" sz="3200" dirty="0"/>
              <a:t>과 </a:t>
            </a:r>
            <a:r>
              <a:rPr lang="en-US" altLang="ko-KR" sz="3200" dirty="0"/>
              <a:t>Pod</a:t>
            </a:r>
            <a:r>
              <a:rPr lang="ko-KR" altLang="en-US" sz="3200" dirty="0"/>
              <a:t>의 </a:t>
            </a:r>
            <a:r>
              <a:rPr lang="en-US" altLang="ko-KR" sz="3200" dirty="0"/>
              <a:t>3000</a:t>
            </a:r>
            <a:r>
              <a:rPr lang="ko-KR" altLang="en-US" sz="3200" dirty="0"/>
              <a:t>번 포트 연결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02891-BD84-A9A5-9607-86F25CD4BD5D}"/>
              </a:ext>
            </a:extLst>
          </p:cNvPr>
          <p:cNvSpPr txBox="1"/>
          <p:nvPr/>
        </p:nvSpPr>
        <p:spPr>
          <a:xfrm>
            <a:off x="968783" y="3452462"/>
            <a:ext cx="7532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서버  </a:t>
            </a:r>
            <a:r>
              <a:rPr lang="en-US" altLang="ko-KR" dirty="0" err="1"/>
              <a:t>kubectl</a:t>
            </a:r>
            <a:r>
              <a:rPr lang="en-US" altLang="ko-KR" dirty="0"/>
              <a:t> describe svc </a:t>
            </a:r>
            <a:r>
              <a:rPr lang="en-US" altLang="ko-KR" dirty="0" err="1"/>
              <a:t>runningweb</a:t>
            </a:r>
            <a:r>
              <a:rPr lang="en-US" altLang="ko-KR" dirty="0"/>
              <a:t>-service </a:t>
            </a:r>
            <a:r>
              <a:rPr lang="ko-KR" altLang="en-US" dirty="0"/>
              <a:t>구문으로 확인</a:t>
            </a:r>
            <a:endParaRPr lang="en-US" altLang="ko-KR" dirty="0"/>
          </a:p>
          <a:p>
            <a:r>
              <a:rPr lang="en-US" altLang="ko-KR" dirty="0"/>
              <a:t>Port:</a:t>
            </a:r>
            <a:r>
              <a:rPr lang="ko-KR" altLang="en-US" dirty="0"/>
              <a:t> </a:t>
            </a:r>
            <a:r>
              <a:rPr lang="en-US" altLang="ko-KR" dirty="0"/>
              <a:t>80/TCP</a:t>
            </a:r>
          </a:p>
          <a:p>
            <a:r>
              <a:rPr lang="en-US" altLang="ko-KR" dirty="0" err="1"/>
              <a:t>TargetPort</a:t>
            </a:r>
            <a:r>
              <a:rPr lang="en-US" altLang="ko-KR" dirty="0"/>
              <a:t>: 3000/TCP </a:t>
            </a:r>
            <a:r>
              <a:rPr lang="ko-KR" altLang="en-US" dirty="0"/>
              <a:t>결과로 </a:t>
            </a:r>
            <a:endParaRPr lang="en-US" altLang="ko-KR" dirty="0"/>
          </a:p>
          <a:p>
            <a:r>
              <a:rPr lang="en-US" altLang="ko-KR" dirty="0"/>
              <a:t>Service</a:t>
            </a:r>
            <a:r>
              <a:rPr lang="ko-KR" altLang="en-US" dirty="0"/>
              <a:t>의 내부 포트 </a:t>
            </a:r>
            <a:r>
              <a:rPr lang="en-US" altLang="ko-KR" dirty="0"/>
              <a:t>80</a:t>
            </a:r>
            <a:r>
              <a:rPr lang="ko-KR" altLang="en-US" dirty="0"/>
              <a:t>이 </a:t>
            </a:r>
            <a:r>
              <a:rPr lang="en-US" altLang="ko-KR" dirty="0"/>
              <a:t>Pod</a:t>
            </a:r>
            <a:r>
              <a:rPr lang="ko-KR" altLang="en-US" dirty="0"/>
              <a:t>의 포트 </a:t>
            </a:r>
            <a:r>
              <a:rPr lang="en-US" altLang="ko-KR" dirty="0"/>
              <a:t>3000</a:t>
            </a:r>
            <a:r>
              <a:rPr lang="ko-KR" altLang="en-US" dirty="0"/>
              <a:t>과 연결됨을 확인</a:t>
            </a:r>
            <a:endParaRPr lang="en-US" altLang="ko-KR" dirty="0"/>
          </a:p>
        </p:txBody>
      </p:sp>
      <p:grpSp>
        <p:nvGrpSpPr>
          <p:cNvPr id="7" name="Group 18">
            <a:extLst>
              <a:ext uri="{FF2B5EF4-FFF2-40B4-BE49-F238E27FC236}">
                <a16:creationId xmlns:a16="http://schemas.microsoft.com/office/drawing/2014/main" id="{CEBA8016-817A-2828-A8CF-BF3428F727A3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A01C6D44-385B-8CEA-991E-C6A6BA2EA469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3E1E6FD2-542D-0D21-F555-BA2A2154B492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AutoShape 6">
            <a:extLst>
              <a:ext uri="{FF2B5EF4-FFF2-40B4-BE49-F238E27FC236}">
                <a16:creationId xmlns:a16="http://schemas.microsoft.com/office/drawing/2014/main" id="{1D064D97-DD4B-AFB6-6942-62105158AAF9}"/>
              </a:ext>
            </a:extLst>
          </p:cNvPr>
          <p:cNvSpPr/>
          <p:nvPr/>
        </p:nvSpPr>
        <p:spPr>
          <a:xfrm>
            <a:off x="9829800" y="54483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15" name="그래픽 14" descr="배지 1 윤곽선">
            <a:extLst>
              <a:ext uri="{FF2B5EF4-FFF2-40B4-BE49-F238E27FC236}">
                <a16:creationId xmlns:a16="http://schemas.microsoft.com/office/drawing/2014/main" id="{779647D7-7312-2829-010D-1C4C59B8D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18" name="그래픽 17" descr="배지 윤곽선">
            <a:extLst>
              <a:ext uri="{FF2B5EF4-FFF2-40B4-BE49-F238E27FC236}">
                <a16:creationId xmlns:a16="http://schemas.microsoft.com/office/drawing/2014/main" id="{3C7990CD-70BB-4AB5-44FA-3BC3A8781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1400" y="5598399"/>
            <a:ext cx="684000" cy="684000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1D3D2C97-3FC5-3EE6-595A-80A23EBB4098}"/>
              </a:ext>
            </a:extLst>
          </p:cNvPr>
          <p:cNvSpPr txBox="1"/>
          <p:nvPr/>
        </p:nvSpPr>
        <p:spPr>
          <a:xfrm>
            <a:off x="945223" y="5706051"/>
            <a:ext cx="816625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2. Service </a:t>
            </a:r>
            <a:r>
              <a:rPr lang="ko-KR" altLang="en-US" sz="3200" dirty="0"/>
              <a:t>외부 포트 </a:t>
            </a:r>
            <a:r>
              <a:rPr lang="en-US" altLang="ko-KR" sz="3200" dirty="0"/>
              <a:t>30080</a:t>
            </a:r>
            <a:r>
              <a:rPr lang="ko-KR" altLang="en-US" sz="3200" dirty="0"/>
              <a:t>과 </a:t>
            </a:r>
            <a:r>
              <a:rPr lang="en-US" altLang="ko-KR" sz="3200" dirty="0"/>
              <a:t>Pod</a:t>
            </a:r>
            <a:r>
              <a:rPr lang="ko-KR" altLang="en-US" sz="3200" dirty="0"/>
              <a:t>의 </a:t>
            </a:r>
            <a:r>
              <a:rPr lang="en-US" altLang="ko-KR" sz="3200" dirty="0"/>
              <a:t>3000</a:t>
            </a:r>
            <a:r>
              <a:rPr lang="ko-KR" altLang="en-US" sz="3200" dirty="0"/>
              <a:t>번 포트 연결 확인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DD2D89-19C0-D71C-946A-7834F94CB36B}"/>
              </a:ext>
            </a:extLst>
          </p:cNvPr>
          <p:cNvSpPr txBox="1"/>
          <p:nvPr/>
        </p:nvSpPr>
        <p:spPr>
          <a:xfrm>
            <a:off x="968783" y="6841034"/>
            <a:ext cx="747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서버 </a:t>
            </a:r>
            <a:r>
              <a:rPr lang="en-US" altLang="ko-KR" dirty="0" err="1"/>
              <a:t>kubectl</a:t>
            </a:r>
            <a:r>
              <a:rPr lang="en-US" altLang="ko-KR" dirty="0"/>
              <a:t> describe ingress </a:t>
            </a:r>
            <a:r>
              <a:rPr lang="en-US" altLang="ko-KR" dirty="0" err="1"/>
              <a:t>runningweb</a:t>
            </a:r>
            <a:r>
              <a:rPr lang="en-US" altLang="ko-KR" dirty="0"/>
              <a:t>-ingress </a:t>
            </a:r>
            <a:r>
              <a:rPr lang="ko-KR" altLang="en-US" dirty="0"/>
              <a:t>구문으로 확인</a:t>
            </a:r>
            <a:endParaRPr lang="en-US" altLang="ko-KR" dirty="0"/>
          </a:p>
          <a:p>
            <a:r>
              <a:rPr lang="en-US" altLang="ko-KR" dirty="0" err="1"/>
              <a:t>NodePort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30080/TCP</a:t>
            </a:r>
          </a:p>
          <a:p>
            <a:r>
              <a:rPr lang="en-US" altLang="ko-KR" dirty="0" err="1"/>
              <a:t>TargetPort</a:t>
            </a:r>
            <a:r>
              <a:rPr lang="en-US" altLang="ko-KR" dirty="0"/>
              <a:t>: 3000/TCP </a:t>
            </a:r>
            <a:r>
              <a:rPr lang="ko-KR" altLang="en-US" dirty="0"/>
              <a:t>결과로 </a:t>
            </a:r>
            <a:endParaRPr lang="en-US" altLang="ko-KR" dirty="0"/>
          </a:p>
          <a:p>
            <a:r>
              <a:rPr lang="en-US" altLang="ko-KR" dirty="0"/>
              <a:t>Service</a:t>
            </a:r>
            <a:r>
              <a:rPr lang="ko-KR" altLang="en-US" dirty="0"/>
              <a:t>의 외부 포트 </a:t>
            </a:r>
            <a:r>
              <a:rPr lang="en-US" altLang="ko-KR" dirty="0"/>
              <a:t>80</a:t>
            </a:r>
            <a:r>
              <a:rPr lang="ko-KR" altLang="en-US" dirty="0"/>
              <a:t>이 </a:t>
            </a:r>
            <a:r>
              <a:rPr lang="en-US" altLang="ko-KR" dirty="0"/>
              <a:t>Pod</a:t>
            </a:r>
            <a:r>
              <a:rPr lang="ko-KR" altLang="en-US" dirty="0"/>
              <a:t>의 포트 </a:t>
            </a:r>
            <a:r>
              <a:rPr lang="en-US" altLang="ko-KR" dirty="0"/>
              <a:t>3000</a:t>
            </a:r>
            <a:r>
              <a:rPr lang="ko-KR" altLang="en-US" dirty="0"/>
              <a:t>과 연결됨을 확인</a:t>
            </a:r>
            <a:endParaRPr lang="en-US" altLang="ko-KR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5362FC-45EF-BF8C-5CE0-5E32EE6F911D}"/>
              </a:ext>
            </a:extLst>
          </p:cNvPr>
          <p:cNvGrpSpPr/>
          <p:nvPr/>
        </p:nvGrpSpPr>
        <p:grpSpPr>
          <a:xfrm>
            <a:off x="11125200" y="1400496"/>
            <a:ext cx="5758257" cy="3754342"/>
            <a:chOff x="11125200" y="1400496"/>
            <a:chExt cx="5758257" cy="37543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B21702-7EE7-C5E6-7D46-4C9C69F72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20" t="2460" r="3824" b="6770"/>
            <a:stretch/>
          </p:blipFill>
          <p:spPr>
            <a:xfrm>
              <a:off x="11125200" y="1400496"/>
              <a:ext cx="5758257" cy="375434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C231AFC-04C4-02AD-87B1-7185F99AE7D6}"/>
                </a:ext>
              </a:extLst>
            </p:cNvPr>
            <p:cNvSpPr/>
            <p:nvPr/>
          </p:nvSpPr>
          <p:spPr>
            <a:xfrm>
              <a:off x="11125200" y="3530400"/>
              <a:ext cx="4369775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8FA6B8-BB37-4453-33B1-082BA5E8C267}"/>
              </a:ext>
            </a:extLst>
          </p:cNvPr>
          <p:cNvGrpSpPr/>
          <p:nvPr/>
        </p:nvGrpSpPr>
        <p:grpSpPr>
          <a:xfrm>
            <a:off x="11125199" y="5741763"/>
            <a:ext cx="5758257" cy="3754342"/>
            <a:chOff x="11122843" y="5874300"/>
            <a:chExt cx="5758257" cy="375434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4DA9E6-8FA4-5051-DC69-4581A20DF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20" t="2460" r="3824" b="6770"/>
            <a:stretch/>
          </p:blipFill>
          <p:spPr>
            <a:xfrm>
              <a:off x="11122843" y="5874300"/>
              <a:ext cx="5758257" cy="375434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72A9549-CA3E-5F97-CF43-C74C0B929516}"/>
                </a:ext>
              </a:extLst>
            </p:cNvPr>
            <p:cNvSpPr/>
            <p:nvPr/>
          </p:nvSpPr>
          <p:spPr>
            <a:xfrm>
              <a:off x="11140911" y="8191500"/>
              <a:ext cx="4708689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483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6EF87-7CF1-670A-23A9-77940573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3497E0-00C2-EF6E-A342-F36AE67F078E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761890-19C1-1ABB-26B6-845513A9210F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DB2EA3-7E70-4142-633F-8C8E90ADEBC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27A1427-5207-58E3-1C45-15F71BF47EE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11CBA6-603A-9A4E-900B-98AEC01E78DF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AE775F0-1E1A-C66E-163F-A705B4F8C704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환경 세팅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F9D7FCCC-4B52-0499-17E5-5EA841D0621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396457C-62A6-D346-5FF5-EF767EDA03C8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06335135-E07E-FC0E-EBB0-4C3A4F34B4E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B28C4D-E2EF-D99C-7DAF-593456966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642401"/>
              </p:ext>
            </p:extLst>
          </p:nvPr>
        </p:nvGraphicFramePr>
        <p:xfrm>
          <a:off x="1524000" y="2809632"/>
          <a:ext cx="15087600" cy="56866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43800">
                  <a:extLst>
                    <a:ext uri="{9D8B030D-6E8A-4147-A177-3AD203B41FA5}">
                      <a16:colId xmlns:a16="http://schemas.microsoft.com/office/drawing/2014/main" val="2437170127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238805350"/>
                    </a:ext>
                  </a:extLst>
                </a:gridCol>
              </a:tblGrid>
              <a:tr h="1421667">
                <a:tc>
                  <a:txBody>
                    <a:bodyPr/>
                    <a:lstStyle/>
                    <a:p>
                      <a:r>
                        <a:rPr lang="ko-KR" altLang="en-US" sz="240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659680"/>
                  </a:ext>
                </a:extLst>
              </a:tr>
              <a:tr h="1421667">
                <a:tc>
                  <a:txBody>
                    <a:bodyPr/>
                    <a:lstStyle/>
                    <a:p>
                      <a:r>
                        <a:rPr lang="ko-KR" altLang="en-US" sz="2400" b="1"/>
                        <a:t>운영체제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Ubuntu 22.04 (VirtualBox)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031051"/>
                  </a:ext>
                </a:extLst>
              </a:tr>
              <a:tr h="1421667">
                <a:tc>
                  <a:txBody>
                    <a:bodyPr/>
                    <a:lstStyle/>
                    <a:p>
                      <a:r>
                        <a:rPr lang="ko-KR" altLang="en-US" sz="2400" b="1"/>
                        <a:t>실행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sz="2400" b="1"/>
                        <a:t>Node.js v18, Docker, kubectl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303665"/>
                  </a:ext>
                </a:extLst>
              </a:tr>
              <a:tr h="1421667">
                <a:tc>
                  <a:txBody>
                    <a:bodyPr/>
                    <a:lstStyle/>
                    <a:p>
                      <a:r>
                        <a:rPr lang="ko-KR" altLang="en-US" sz="2400" b="1"/>
                        <a:t>브라우저 접속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1" dirty="0"/>
                        <a:t>http://runningweb.local:8080 (</a:t>
                      </a:r>
                      <a:r>
                        <a:rPr lang="ko-KR" altLang="en-US" sz="2400" b="1" dirty="0"/>
                        <a:t>도메인 매핑 필요</a:t>
                      </a:r>
                      <a:r>
                        <a:rPr lang="en-US" altLang="ko-KR" sz="2400" b="1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586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79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1F664-8181-70CB-D5F7-2E9416B6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917A4D-43EC-FC62-6F6A-38297C7232A4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C2C7C1-0B76-67FD-CA88-5A3CC378749D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717049-7668-2460-F21E-BBB9E4019DB8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73ED748-A879-A170-C47A-25A8282433F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CD84B0-7FEC-D791-567E-7E4931262942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E139EE0-C783-3C89-5EC3-AA11483468F7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사전 준비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4275BA8-89DF-74B2-8CBD-790B5A14849A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1D9A20-917B-5882-F208-D3EFFC5CAFA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D72DBC-8873-1239-A930-F665837BA49B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7">
            <a:extLst>
              <a:ext uri="{FF2B5EF4-FFF2-40B4-BE49-F238E27FC236}">
                <a16:creationId xmlns:a16="http://schemas.microsoft.com/office/drawing/2014/main" id="{7C22A05E-121D-DEE3-ADD2-4102F863F36D}"/>
              </a:ext>
            </a:extLst>
          </p:cNvPr>
          <p:cNvSpPr txBox="1"/>
          <p:nvPr/>
        </p:nvSpPr>
        <p:spPr>
          <a:xfrm>
            <a:off x="1782466" y="2728447"/>
            <a:ext cx="48006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/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etc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/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hodtd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파일 수정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로컬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PC)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9E4D3B6-F9E7-0E6E-FEC1-E54DC7DE8631}"/>
              </a:ext>
            </a:extLst>
          </p:cNvPr>
          <p:cNvSpPr txBox="1"/>
          <p:nvPr/>
        </p:nvSpPr>
        <p:spPr>
          <a:xfrm>
            <a:off x="1782466" y="5077943"/>
            <a:ext cx="46482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VirtualBox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포트포워딩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설정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8F7A009-52CE-D19A-33DD-D3ACDDE41B44}"/>
              </a:ext>
            </a:extLst>
          </p:cNvPr>
          <p:cNvSpPr txBox="1"/>
          <p:nvPr/>
        </p:nvSpPr>
        <p:spPr>
          <a:xfrm>
            <a:off x="1782466" y="6874040"/>
            <a:ext cx="5638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Ubuntu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서버에서 볼륨 디렉토리 생성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AA97B1-6964-3CB4-B019-FFA05529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66" y="3313976"/>
            <a:ext cx="7652622" cy="16430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1C0BD5-132E-0D18-AE06-5553DDC89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319" y="7581900"/>
            <a:ext cx="7662116" cy="18462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D83B12-5F4D-77CB-6FF7-02D36E54057A}"/>
              </a:ext>
            </a:extLst>
          </p:cNvPr>
          <p:cNvSpPr txBox="1"/>
          <p:nvPr/>
        </p:nvSpPr>
        <p:spPr>
          <a:xfrm>
            <a:off x="2006319" y="5874369"/>
            <a:ext cx="765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호스트 포트 </a:t>
            </a:r>
            <a:r>
              <a:rPr lang="en-US" altLang="ko-KR" sz="2800" dirty="0"/>
              <a:t>: 8080  &gt;&gt; </a:t>
            </a:r>
            <a:r>
              <a:rPr lang="ko-KR" altLang="en-US" sz="2800" dirty="0"/>
              <a:t>게스트 포트 </a:t>
            </a:r>
            <a:r>
              <a:rPr lang="en-US" altLang="ko-KR" sz="2800" dirty="0"/>
              <a:t>: 31823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3784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C8F5D-8E20-368F-C75D-84EE9680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C6DDBB-985E-A4E0-CFC4-B14C9164227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4A358E-D206-C29F-007F-6F22DB52F37C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68D718-B5B6-CEF2-DE7F-8B1691331E02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E6E2793-C211-45D1-CA9B-CAF40641D9F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722E9A3-DD85-0EB4-770E-0731DE2FB21C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9D63720-00E8-468C-1EF8-C149061B339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Docker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이미지 준비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4E40D9F2-6CAB-D924-81C3-67E95F14B2F0}"/>
              </a:ext>
            </a:extLst>
          </p:cNvPr>
          <p:cNvGrpSpPr/>
          <p:nvPr/>
        </p:nvGrpSpPr>
        <p:grpSpPr>
          <a:xfrm>
            <a:off x="1143000" y="1989746"/>
            <a:ext cx="9944100" cy="34290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D8E09DF-C947-8D68-CA3C-0838CA7C1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6464CEC9-DDE0-8F68-D772-437E5B96AEB7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218360-D888-6CE7-9170-D7F42D078602}"/>
              </a:ext>
            </a:extLst>
          </p:cNvPr>
          <p:cNvSpPr txBox="1"/>
          <p:nvPr/>
        </p:nvSpPr>
        <p:spPr>
          <a:xfrm>
            <a:off x="1638299" y="2381298"/>
            <a:ext cx="765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Docker Hub</a:t>
            </a:r>
            <a:r>
              <a:rPr lang="ko-KR" altLang="en-US" sz="2800" dirty="0"/>
              <a:t>에서 직접 </a:t>
            </a:r>
            <a:r>
              <a:rPr lang="en-US" altLang="ko-KR" sz="2800" dirty="0"/>
              <a:t>pull</a:t>
            </a:r>
            <a:r>
              <a:rPr lang="ko-KR" altLang="en-US" sz="2800" dirty="0"/>
              <a:t>하여 사용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9E71BF-19E9-3D76-4513-A2F6E31C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79" y="3180890"/>
            <a:ext cx="8255986" cy="1290638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DE3274A5-3A91-BCB2-FF10-BEE589677CBB}"/>
              </a:ext>
            </a:extLst>
          </p:cNvPr>
          <p:cNvSpPr txBox="1"/>
          <p:nvPr/>
        </p:nvSpPr>
        <p:spPr>
          <a:xfrm>
            <a:off x="702176" y="5634348"/>
            <a:ext cx="53176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4. Kubernetes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리소스 적용 순서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E27B4760-770B-7D34-4E29-8CEBA74ACEE3}"/>
              </a:ext>
            </a:extLst>
          </p:cNvPr>
          <p:cNvGrpSpPr/>
          <p:nvPr/>
        </p:nvGrpSpPr>
        <p:grpSpPr>
          <a:xfrm>
            <a:off x="1143000" y="6234969"/>
            <a:ext cx="16383000" cy="3429000"/>
            <a:chOff x="0" y="0"/>
            <a:chExt cx="1332289" cy="959633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7258A1AC-FF75-78A4-B231-916EBF731D6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1CEB2FFD-AD3B-09B7-3288-94CBB061636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E59844C-7452-04B9-0544-71063061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99" y="6535006"/>
            <a:ext cx="7376966" cy="282892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6837A0F-3FB4-3033-3DBB-4892D83132EB}"/>
              </a:ext>
            </a:extLst>
          </p:cNvPr>
          <p:cNvSpPr/>
          <p:nvPr/>
        </p:nvSpPr>
        <p:spPr>
          <a:xfrm>
            <a:off x="9221185" y="7382850"/>
            <a:ext cx="762000" cy="1066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5C58B6-8EC7-F08F-6829-323CB4219A2B}"/>
              </a:ext>
            </a:extLst>
          </p:cNvPr>
          <p:cNvSpPr txBox="1"/>
          <p:nvPr/>
        </p:nvSpPr>
        <p:spPr>
          <a:xfrm>
            <a:off x="10166693" y="6532765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ingress-nginx-controller</a:t>
            </a:r>
            <a:r>
              <a:rPr lang="ko-KR" altLang="en-US" sz="2000" dirty="0"/>
              <a:t>가 이미 배포된 상태여야 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필요시 설치</a:t>
            </a:r>
            <a:r>
              <a:rPr lang="en-US" altLang="ko-KR" sz="2000" dirty="0"/>
              <a:t>: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515739A-93F5-FD83-765C-B6DD21C5E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105" y="7407503"/>
            <a:ext cx="6934200" cy="11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C825F-683B-E109-A68D-EA448214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CED6BB-4ED5-0CC8-60B8-7A9E8D96D76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63EC0A-685C-1624-70B9-D158386B46E7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1B65676-B681-B7E5-A78E-E7B7B2C4AA40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DF9FB8D-E0CB-6018-C95B-FE9C0E74F7B3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448714C-E357-98CF-AEA3-E063B079EEE4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9D7D484-5567-28EF-4D22-473576CEEFB6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5.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서비스 접속 확인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2BA98448-A12A-AD46-99AA-15BCB71DF9C9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9899D96-4F1F-0F02-A216-C45C3D1E3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BF86B22A-36C8-7CE8-0611-1F8BBE1D9831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7">
            <a:extLst>
              <a:ext uri="{FF2B5EF4-FFF2-40B4-BE49-F238E27FC236}">
                <a16:creationId xmlns:a16="http://schemas.microsoft.com/office/drawing/2014/main" id="{76AE919C-DF93-6A91-B857-01A6EBC11120}"/>
              </a:ext>
            </a:extLst>
          </p:cNvPr>
          <p:cNvSpPr txBox="1"/>
          <p:nvPr/>
        </p:nvSpPr>
        <p:spPr>
          <a:xfrm>
            <a:off x="1772920" y="3664029"/>
            <a:ext cx="598993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브라우저에서 접속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FE5029B2-DDD4-749C-AA7A-E20DE38F84A6}"/>
              </a:ext>
            </a:extLst>
          </p:cNvPr>
          <p:cNvSpPr txBox="1"/>
          <p:nvPr/>
        </p:nvSpPr>
        <p:spPr>
          <a:xfrm>
            <a:off x="1772920" y="6775525"/>
            <a:ext cx="690433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또는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Ingress 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NodePort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직접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curl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테스트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1EBCA3-F18F-13A2-B67D-4EAD86DA4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267190"/>
            <a:ext cx="7622142" cy="13203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95FF40-DBF4-1B6B-2C2D-51AD16B9C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7268171"/>
            <a:ext cx="9896454" cy="12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06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E6FD0-228D-E690-8FEF-33E69FF6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F841C7-CF5D-76A6-A95A-EB68E614683C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7391841-FB8D-9BCD-8AB7-DAD8DF7F0784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471F84-1EBF-A043-5B8A-FB4AECF6824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A7A0F4A-78D8-D97F-86E5-AC311ECBB3F3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9181646-BC62-427C-CDC7-E889137959BD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70BF027-1136-C991-C8D6-1AE6C0D95A7D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6.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데이터 확인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BAE228CB-ECE0-EC03-3171-CBAFEDBB426C}"/>
              </a:ext>
            </a:extLst>
          </p:cNvPr>
          <p:cNvGrpSpPr/>
          <p:nvPr/>
        </p:nvGrpSpPr>
        <p:grpSpPr>
          <a:xfrm>
            <a:off x="1143000" y="1989746"/>
            <a:ext cx="9944100" cy="34290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7AB382E-381E-AE44-33A3-476CFF22DE4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1C1775-6B39-CEE7-4EC2-0C18F25F6EC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15A00C-6661-9108-E167-328008F4F306}"/>
              </a:ext>
            </a:extLst>
          </p:cNvPr>
          <p:cNvSpPr txBox="1"/>
          <p:nvPr/>
        </p:nvSpPr>
        <p:spPr>
          <a:xfrm>
            <a:off x="1638299" y="2381298"/>
            <a:ext cx="765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저장 로그 파일 확인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47AAC66-F0FB-E3C0-9BF0-FC0B89B4972B}"/>
              </a:ext>
            </a:extLst>
          </p:cNvPr>
          <p:cNvSpPr txBox="1"/>
          <p:nvPr/>
        </p:nvSpPr>
        <p:spPr>
          <a:xfrm>
            <a:off x="702176" y="5634348"/>
            <a:ext cx="53176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7.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주의사항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39E13E25-89FB-B6D9-D5C1-13653F4F8024}"/>
              </a:ext>
            </a:extLst>
          </p:cNvPr>
          <p:cNvGrpSpPr/>
          <p:nvPr/>
        </p:nvGrpSpPr>
        <p:grpSpPr>
          <a:xfrm>
            <a:off x="1143000" y="6234969"/>
            <a:ext cx="16383000" cy="3429000"/>
            <a:chOff x="0" y="0"/>
            <a:chExt cx="1332289" cy="959633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506E819F-34F2-3BFF-2030-486073C70594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F4F78B81-4BA3-0487-DD53-266F10DA6C85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8D47CC4-A7E5-6E27-EE3F-FAB25565D792}"/>
              </a:ext>
            </a:extLst>
          </p:cNvPr>
          <p:cNvSpPr txBox="1"/>
          <p:nvPr/>
        </p:nvSpPr>
        <p:spPr>
          <a:xfrm>
            <a:off x="1514038" y="6538578"/>
            <a:ext cx="15553766" cy="255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PVC, PV</a:t>
            </a:r>
            <a:r>
              <a:rPr lang="ko-KR" altLang="en-US" sz="2800" dirty="0"/>
              <a:t>는 로컬 디렉토리</a:t>
            </a:r>
            <a:r>
              <a:rPr lang="en-US" altLang="ko-KR" sz="2800" dirty="0"/>
              <a:t>(</a:t>
            </a:r>
            <a:r>
              <a:rPr lang="en-US" altLang="ko-KR" sz="2800" dirty="0" err="1"/>
              <a:t>hostPath</a:t>
            </a:r>
            <a:r>
              <a:rPr lang="en-US" altLang="ko-KR" sz="2800" dirty="0"/>
              <a:t>)</a:t>
            </a:r>
            <a:r>
              <a:rPr lang="ko-KR" altLang="en-US" sz="2800" dirty="0"/>
              <a:t>에 연결되어 있음으로</a:t>
            </a:r>
            <a:r>
              <a:rPr lang="en-US" altLang="ko-KR" sz="2800" dirty="0"/>
              <a:t>, </a:t>
            </a:r>
            <a:r>
              <a:rPr lang="ko-KR" altLang="en-US" sz="2800" dirty="0"/>
              <a:t>클러스터 재시작 시에도 데이터 유지됨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브라우저 도메인 접속을 위해 </a:t>
            </a:r>
            <a:r>
              <a:rPr lang="en-US" altLang="ko-KR" sz="2800" dirty="0"/>
              <a:t>/</a:t>
            </a:r>
            <a:r>
              <a:rPr lang="en-US" altLang="ko-KR" sz="2800" dirty="0" err="1"/>
              <a:t>etc</a:t>
            </a:r>
            <a:r>
              <a:rPr lang="en-US" altLang="ko-KR" sz="2800" dirty="0"/>
              <a:t>/hosts </a:t>
            </a:r>
            <a:r>
              <a:rPr lang="ko-KR" altLang="en-US" sz="2800" dirty="0"/>
              <a:t>수정이 필수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로그 기록이 많아지면 주기적 초기화 필요</a:t>
            </a:r>
            <a:r>
              <a:rPr lang="en-US" altLang="ko-KR" sz="2800" dirty="0"/>
              <a:t>(UI </a:t>
            </a:r>
            <a:r>
              <a:rPr lang="ko-KR" altLang="en-US" sz="2800" dirty="0"/>
              <a:t>버튼으로 가능</a:t>
            </a:r>
            <a:r>
              <a:rPr lang="en-US" altLang="ko-KR" sz="28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D88D7B-0468-6627-6643-00B606B2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91" y="3329090"/>
            <a:ext cx="8418802" cy="12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4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047846"/>
            <a:chOff x="0" y="0"/>
            <a:chExt cx="4816593" cy="1856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56223"/>
            </a:xfrm>
            <a:custGeom>
              <a:avLst/>
              <a:gdLst/>
              <a:ahLst/>
              <a:cxnLst/>
              <a:rect l="l" t="t" r="r" b="b"/>
              <a:pathLst>
                <a:path w="4816592" h="1856223">
                  <a:moveTo>
                    <a:pt x="0" y="0"/>
                  </a:moveTo>
                  <a:lnTo>
                    <a:pt x="4816592" y="0"/>
                  </a:lnTo>
                  <a:lnTo>
                    <a:pt x="4816592" y="1856223"/>
                  </a:lnTo>
                  <a:lnTo>
                    <a:pt x="0" y="1856223"/>
                  </a:lnTo>
                  <a:close/>
                </a:path>
              </a:pathLst>
            </a:custGeom>
            <a:solidFill>
              <a:srgbClr val="FD5B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0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AC2511C3-0210-6E6B-546B-A5B4054091D6}"/>
              </a:ext>
            </a:extLst>
          </p:cNvPr>
          <p:cNvSpPr txBox="1"/>
          <p:nvPr/>
        </p:nvSpPr>
        <p:spPr>
          <a:xfrm>
            <a:off x="7086455" y="3240992"/>
            <a:ext cx="4114800" cy="56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4"/>
              </a:lnSpc>
              <a:spcBef>
                <a:spcPct val="0"/>
              </a:spcBef>
            </a:pPr>
            <a:r>
              <a:rPr lang="ko-KR" altLang="en-US" sz="6600" b="1" dirty="0">
                <a:solidFill>
                  <a:schemeClr val="bg1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감사합니다</a:t>
            </a:r>
            <a:endParaRPr lang="en-US" sz="6600" b="1" dirty="0">
              <a:solidFill>
                <a:schemeClr val="bg1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50586A5-8E61-8B6A-43E2-EDF0DE5FFB7C}"/>
              </a:ext>
            </a:extLst>
          </p:cNvPr>
          <p:cNvSpPr txBox="1"/>
          <p:nvPr/>
        </p:nvSpPr>
        <p:spPr>
          <a:xfrm>
            <a:off x="7640708" y="7594447"/>
            <a:ext cx="3006584" cy="89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14"/>
              </a:lnSpc>
              <a:spcBef>
                <a:spcPct val="0"/>
              </a:spcBef>
            </a:pPr>
            <a:r>
              <a:rPr lang="en-US" altLang="ko-KR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2025/05/27</a:t>
            </a:r>
          </a:p>
          <a:p>
            <a:pPr algn="ctr">
              <a:lnSpc>
                <a:spcPts val="3614"/>
              </a:lnSpc>
              <a:spcBef>
                <a:spcPct val="0"/>
              </a:spcBef>
            </a:pPr>
            <a:r>
              <a:rPr lang="ko-KR" altLang="en-US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스마트금융과 정승인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EA7B3-126D-091B-581A-59303CCC11AE}"/>
              </a:ext>
            </a:extLst>
          </p:cNvPr>
          <p:cNvSpPr txBox="1"/>
          <p:nvPr/>
        </p:nvSpPr>
        <p:spPr>
          <a:xfrm>
            <a:off x="5572809" y="8801100"/>
            <a:ext cx="7142092" cy="89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14"/>
              </a:lnSpc>
              <a:spcBef>
                <a:spcPct val="0"/>
              </a:spcBef>
            </a:pPr>
            <a:r>
              <a:rPr lang="en-US" altLang="ko-KR" sz="2581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Github</a:t>
            </a:r>
            <a:r>
              <a:rPr lang="en-US" altLang="ko-KR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: https://github.com/si8997/InventoryDApp </a:t>
            </a:r>
            <a:endParaRPr lang="ko-KR" altLang="en-US" sz="2581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21426" y="1180333"/>
            <a:ext cx="2245146" cy="51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CONTENTS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1CB1C7-2AB0-3584-F42E-1080486230A0}"/>
              </a:ext>
            </a:extLst>
          </p:cNvPr>
          <p:cNvGrpSpPr/>
          <p:nvPr/>
        </p:nvGrpSpPr>
        <p:grpSpPr>
          <a:xfrm>
            <a:off x="1939600" y="2400300"/>
            <a:ext cx="14408799" cy="6706367"/>
            <a:chOff x="1939600" y="2400300"/>
            <a:chExt cx="14408799" cy="6706367"/>
          </a:xfrm>
        </p:grpSpPr>
        <p:sp>
          <p:nvSpPr>
            <p:cNvPr id="2" name="TextBox 2"/>
            <p:cNvSpPr txBox="1"/>
            <p:nvPr/>
          </p:nvSpPr>
          <p:spPr>
            <a:xfrm>
              <a:off x="1939600" y="2400300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개요 및 전체 구성도</a:t>
              </a:r>
              <a:endParaRPr lang="en-US" altLang="ko-KR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939600" y="3866979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함수 설명 및 시퀀스 다이어그램</a:t>
              </a:r>
              <a:endParaRPr lang="en-US" altLang="ko-KR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39600" y="5333658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테스트 결과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39600" y="6800337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결과 화면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939600" y="3553466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939600" y="5020145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1939600" y="6486824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10A7A37-2FA7-E74D-A1FF-A3FD338C0481}"/>
                </a:ext>
              </a:extLst>
            </p:cNvPr>
            <p:cNvSpPr txBox="1"/>
            <p:nvPr/>
          </p:nvSpPr>
          <p:spPr>
            <a:xfrm>
              <a:off x="1939600" y="8267014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 및 운영 가이드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7035768-D99F-024D-BC86-8DE5C3862050}"/>
                </a:ext>
              </a:extLst>
            </p:cNvPr>
            <p:cNvSpPr/>
            <p:nvPr/>
          </p:nvSpPr>
          <p:spPr>
            <a:xfrm>
              <a:off x="1939600" y="7953503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0391F-0AF4-C20D-8DC3-144C49EF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F62C67-CAAB-E87B-1333-806F5F27FBF8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F9A51C-460C-2ED7-6FB0-E19248A9EDB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41CFF4-45F1-165D-6BBC-EC6D8936753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EB32336-16A4-60A9-E582-279DDB443776}"/>
              </a:ext>
            </a:extLst>
          </p:cNvPr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D001E4-F3B5-42F9-CE92-C2ADC15F1A04}"/>
              </a:ext>
            </a:extLst>
          </p:cNvPr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7BA95431-5C21-8588-E1A1-7B8D0C51CA07}"/>
              </a:ext>
            </a:extLst>
          </p:cNvPr>
          <p:cNvGrpSpPr/>
          <p:nvPr/>
        </p:nvGrpSpPr>
        <p:grpSpPr>
          <a:xfrm>
            <a:off x="989647" y="3695700"/>
            <a:ext cx="7483235" cy="5956299"/>
            <a:chOff x="0" y="0"/>
            <a:chExt cx="4057221" cy="95963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13538E9-AFF8-0897-F7EC-83E591022B2E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F72461D8-5631-6D12-0C7C-8BDF821FFF49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A47D169E-B02A-9047-C9DA-F8438393F241}"/>
              </a:ext>
            </a:extLst>
          </p:cNvPr>
          <p:cNvSpPr txBox="1"/>
          <p:nvPr/>
        </p:nvSpPr>
        <p:spPr>
          <a:xfrm>
            <a:off x="974964" y="2424887"/>
            <a:ext cx="7395313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 소개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Freeform 29">
            <a:extLst>
              <a:ext uri="{FF2B5EF4-FFF2-40B4-BE49-F238E27FC236}">
                <a16:creationId xmlns:a16="http://schemas.microsoft.com/office/drawing/2014/main" id="{764F575A-C539-1DFA-DF8D-324E6C8254F5}"/>
              </a:ext>
            </a:extLst>
          </p:cNvPr>
          <p:cNvSpPr/>
          <p:nvPr/>
        </p:nvSpPr>
        <p:spPr>
          <a:xfrm>
            <a:off x="790495" y="241960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4F5E10E8-3C95-94F2-BE5B-2B0AB04CE41C}"/>
              </a:ext>
            </a:extLst>
          </p:cNvPr>
          <p:cNvSpPr/>
          <p:nvPr/>
        </p:nvSpPr>
        <p:spPr>
          <a:xfrm flipH="1">
            <a:off x="8370277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64D3C3B0-AE0B-8BF1-8210-8AA441AF592C}"/>
              </a:ext>
            </a:extLst>
          </p:cNvPr>
          <p:cNvSpPr txBox="1"/>
          <p:nvPr/>
        </p:nvSpPr>
        <p:spPr>
          <a:xfrm>
            <a:off x="989646" y="479207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사용자가 입력한 러닝 거리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(km)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기반으로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C14AF7F-57E2-4FE8-6D46-6558E08F12AC}"/>
              </a:ext>
            </a:extLst>
          </p:cNvPr>
          <p:cNvSpPr txBox="1"/>
          <p:nvPr/>
        </p:nvSpPr>
        <p:spPr>
          <a:xfrm>
            <a:off x="989646" y="3740987"/>
            <a:ext cx="7483236" cy="86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RunningWeb</a:t>
            </a:r>
            <a:endParaRPr lang="en-US" altLang="ko-KR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Docker + Kubernetes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이용한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웹앱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</a:t>
            </a:r>
            <a:endParaRPr lang="en-US" altLang="ko-KR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A2F8247F-3F05-D72D-F93D-AA99DCA0131E}"/>
              </a:ext>
            </a:extLst>
          </p:cNvPr>
          <p:cNvSpPr txBox="1"/>
          <p:nvPr/>
        </p:nvSpPr>
        <p:spPr>
          <a:xfrm>
            <a:off x="989646" y="558011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칼로리를 계산하고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그 결과를 서버에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9F2231FE-72B3-C000-0574-F7FDA65DC221}"/>
              </a:ext>
            </a:extLst>
          </p:cNvPr>
          <p:cNvSpPr txBox="1"/>
          <p:nvPr/>
        </p:nvSpPr>
        <p:spPr>
          <a:xfrm>
            <a:off x="989646" y="636814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저장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·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조회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·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초기화할 수 있는 웹 서비스를 구현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F192D98-4F17-56D4-003C-3BCD42B08B69}"/>
              </a:ext>
            </a:extLst>
          </p:cNvPr>
          <p:cNvSpPr txBox="1"/>
          <p:nvPr/>
        </p:nvSpPr>
        <p:spPr>
          <a:xfrm>
            <a:off x="989646" y="715618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해당 서비스를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Node.js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개발하고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Docker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70BDD9-CD8D-E882-73BE-8AEBDFEEC049}"/>
              </a:ext>
            </a:extLst>
          </p:cNvPr>
          <p:cNvSpPr txBox="1"/>
          <p:nvPr/>
        </p:nvSpPr>
        <p:spPr>
          <a:xfrm>
            <a:off x="989646" y="794421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이미지화한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뒤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Kubernetes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클러스터에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Ingress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기반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ECB7C84-7297-09D5-0A51-F1C6D075BC85}"/>
              </a:ext>
            </a:extLst>
          </p:cNvPr>
          <p:cNvSpPr txBox="1"/>
          <p:nvPr/>
        </p:nvSpPr>
        <p:spPr>
          <a:xfrm>
            <a:off x="989646" y="873225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도메인 접속까지 지원하는 실전 배포 환경 구축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94748246-41E4-162D-231E-F270ABE098D8}"/>
              </a:ext>
            </a:extLst>
          </p:cNvPr>
          <p:cNvSpPr/>
          <p:nvPr/>
        </p:nvSpPr>
        <p:spPr>
          <a:xfrm>
            <a:off x="1172787" y="616458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1CF2F097-8216-67F7-B005-DA76AA78D72D}"/>
              </a:ext>
            </a:extLst>
          </p:cNvPr>
          <p:cNvSpPr/>
          <p:nvPr/>
        </p:nvSpPr>
        <p:spPr>
          <a:xfrm>
            <a:off x="1172787" y="695706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AutoShape 6">
            <a:extLst>
              <a:ext uri="{FF2B5EF4-FFF2-40B4-BE49-F238E27FC236}">
                <a16:creationId xmlns:a16="http://schemas.microsoft.com/office/drawing/2014/main" id="{45086F9D-76F7-EAB1-0ADC-0DEF7456A14B}"/>
              </a:ext>
            </a:extLst>
          </p:cNvPr>
          <p:cNvSpPr/>
          <p:nvPr/>
        </p:nvSpPr>
        <p:spPr>
          <a:xfrm>
            <a:off x="1172787" y="774954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303AE331-8515-56BB-60BE-7DC361EB0355}"/>
              </a:ext>
            </a:extLst>
          </p:cNvPr>
          <p:cNvSpPr/>
          <p:nvPr/>
        </p:nvSpPr>
        <p:spPr>
          <a:xfrm>
            <a:off x="1172787" y="854202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546C609E-E5EF-C144-E1EC-03064A781481}"/>
              </a:ext>
            </a:extLst>
          </p:cNvPr>
          <p:cNvSpPr/>
          <p:nvPr/>
        </p:nvSpPr>
        <p:spPr>
          <a:xfrm>
            <a:off x="1172787" y="93345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A85158E4-E58B-C7B7-FE05-0325046C2735}"/>
              </a:ext>
            </a:extLst>
          </p:cNvPr>
          <p:cNvGrpSpPr/>
          <p:nvPr/>
        </p:nvGrpSpPr>
        <p:grpSpPr>
          <a:xfrm>
            <a:off x="8941577" y="3695700"/>
            <a:ext cx="8778635" cy="5956299"/>
            <a:chOff x="0" y="0"/>
            <a:chExt cx="4057221" cy="95963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CC1E5113-4B82-77C6-170E-3F8366A16313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A01443B5-0D6B-266E-23D6-12FCB0EF8514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2" name="TextBox 10">
            <a:extLst>
              <a:ext uri="{FF2B5EF4-FFF2-40B4-BE49-F238E27FC236}">
                <a16:creationId xmlns:a16="http://schemas.microsoft.com/office/drawing/2014/main" id="{C4EAF606-CE43-3934-1865-DA836C072A8C}"/>
              </a:ext>
            </a:extLst>
          </p:cNvPr>
          <p:cNvSpPr txBox="1"/>
          <p:nvPr/>
        </p:nvSpPr>
        <p:spPr>
          <a:xfrm>
            <a:off x="9083835" y="2424887"/>
            <a:ext cx="849412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기술 스택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3" name="Freeform 30">
            <a:extLst>
              <a:ext uri="{FF2B5EF4-FFF2-40B4-BE49-F238E27FC236}">
                <a16:creationId xmlns:a16="http://schemas.microsoft.com/office/drawing/2014/main" id="{37647F4F-3E46-6C45-C732-C6146FB3BA45}"/>
              </a:ext>
            </a:extLst>
          </p:cNvPr>
          <p:cNvSpPr/>
          <p:nvPr/>
        </p:nvSpPr>
        <p:spPr>
          <a:xfrm flipH="1">
            <a:off x="1757795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29">
            <a:extLst>
              <a:ext uri="{FF2B5EF4-FFF2-40B4-BE49-F238E27FC236}">
                <a16:creationId xmlns:a16="http://schemas.microsoft.com/office/drawing/2014/main" id="{5BFE59C6-73FC-2BEC-348D-6DD46B6AD703}"/>
              </a:ext>
            </a:extLst>
          </p:cNvPr>
          <p:cNvSpPr/>
          <p:nvPr/>
        </p:nvSpPr>
        <p:spPr>
          <a:xfrm>
            <a:off x="889936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4" name="AutoShape 6">
            <a:extLst>
              <a:ext uri="{FF2B5EF4-FFF2-40B4-BE49-F238E27FC236}">
                <a16:creationId xmlns:a16="http://schemas.microsoft.com/office/drawing/2014/main" id="{29D175E1-5577-4919-A057-25D30E56AF34}"/>
              </a:ext>
            </a:extLst>
          </p:cNvPr>
          <p:cNvSpPr/>
          <p:nvPr/>
        </p:nvSpPr>
        <p:spPr>
          <a:xfrm>
            <a:off x="1172787" y="53721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9ECDF8EF-7D22-5F4D-62DA-55B024709DA7}"/>
              </a:ext>
            </a:extLst>
          </p:cNvPr>
          <p:cNvGraphicFramePr>
            <a:graphicFrameLocks noGrp="1"/>
          </p:cNvGraphicFramePr>
          <p:nvPr/>
        </p:nvGraphicFramePr>
        <p:xfrm>
          <a:off x="9107401" y="3882595"/>
          <a:ext cx="8411174" cy="5387559"/>
        </p:xfrm>
        <a:graphic>
          <a:graphicData uri="http://schemas.openxmlformats.org/drawingml/2006/table">
            <a:tbl>
              <a:tblPr/>
              <a:tblGrid>
                <a:gridCol w="4205587">
                  <a:extLst>
                    <a:ext uri="{9D8B030D-6E8A-4147-A177-3AD203B41FA5}">
                      <a16:colId xmlns:a16="http://schemas.microsoft.com/office/drawing/2014/main" val="71908538"/>
                    </a:ext>
                  </a:extLst>
                </a:gridCol>
                <a:gridCol w="4205587">
                  <a:extLst>
                    <a:ext uri="{9D8B030D-6E8A-4147-A177-3AD203B41FA5}">
                      <a16:colId xmlns:a16="http://schemas.microsoft.com/office/drawing/2014/main" val="4199592934"/>
                    </a:ext>
                  </a:extLst>
                </a:gridCol>
              </a:tblGrid>
              <a:tr h="552570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116954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en-US" b="1"/>
                        <a:t>Frontend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HTML, CSS, JavaScript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95638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en-US" b="1"/>
                        <a:t>Backend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Node.js + Express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212659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파일 저장 방식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fs.appendFile → /app/output/result.txt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225265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en-US" b="1"/>
                        <a:t>Docker </a:t>
                      </a:r>
                      <a:r>
                        <a:rPr lang="ko-KR" altLang="en-US" b="1"/>
                        <a:t>이미지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amdission/runningcalculweb-app:latest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420256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이미지 저장소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Docker Hub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942855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배포 환경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Kubernetes (1 master, 1 worker)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641957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스토리지 구성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PV (hostPath), PVC (1Gi)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678412"/>
                  </a:ext>
                </a:extLst>
              </a:tr>
              <a:tr h="966999">
                <a:tc>
                  <a:txBody>
                    <a:bodyPr/>
                    <a:lstStyle/>
                    <a:p>
                      <a:r>
                        <a:rPr lang="en-US" b="1"/>
                        <a:t>Ingress </a:t>
                      </a:r>
                      <a:r>
                        <a:rPr lang="ko-KR" altLang="en-US" b="1"/>
                        <a:t>설정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NGINX Ingress Controller + </a:t>
                      </a:r>
                      <a:r>
                        <a:rPr lang="ko-KR" altLang="en-US" dirty="0"/>
                        <a:t>도메인 매핑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 err="1"/>
                        <a:t>runningweb.local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05703"/>
                  </a:ext>
                </a:extLst>
              </a:tr>
            </a:tbl>
          </a:graphicData>
        </a:graphic>
      </p:graphicFrame>
      <p:sp>
        <p:nvSpPr>
          <p:cNvPr id="66" name="AutoShape 6">
            <a:extLst>
              <a:ext uri="{FF2B5EF4-FFF2-40B4-BE49-F238E27FC236}">
                <a16:creationId xmlns:a16="http://schemas.microsoft.com/office/drawing/2014/main" id="{9999009B-167E-99E6-4AB2-090ED571744B}"/>
              </a:ext>
            </a:extLst>
          </p:cNvPr>
          <p:cNvSpPr/>
          <p:nvPr/>
        </p:nvSpPr>
        <p:spPr>
          <a:xfrm>
            <a:off x="9131431" y="4361900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7" name="AutoShape 6">
            <a:extLst>
              <a:ext uri="{FF2B5EF4-FFF2-40B4-BE49-F238E27FC236}">
                <a16:creationId xmlns:a16="http://schemas.microsoft.com/office/drawing/2014/main" id="{186E09CC-2BE8-C49E-1149-4036759FA3BD}"/>
              </a:ext>
            </a:extLst>
          </p:cNvPr>
          <p:cNvSpPr/>
          <p:nvPr/>
        </p:nvSpPr>
        <p:spPr>
          <a:xfrm>
            <a:off x="9131431" y="543998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8" name="AutoShape 6">
            <a:extLst>
              <a:ext uri="{FF2B5EF4-FFF2-40B4-BE49-F238E27FC236}">
                <a16:creationId xmlns:a16="http://schemas.microsoft.com/office/drawing/2014/main" id="{22ADD32E-21B4-1E57-5164-72F51D1028BD}"/>
              </a:ext>
            </a:extLst>
          </p:cNvPr>
          <p:cNvSpPr/>
          <p:nvPr/>
        </p:nvSpPr>
        <p:spPr>
          <a:xfrm>
            <a:off x="9131431" y="599284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9" name="AutoShape 6">
            <a:extLst>
              <a:ext uri="{FF2B5EF4-FFF2-40B4-BE49-F238E27FC236}">
                <a16:creationId xmlns:a16="http://schemas.microsoft.com/office/drawing/2014/main" id="{4765862E-C6EB-02F0-0CAB-DECD09134F64}"/>
              </a:ext>
            </a:extLst>
          </p:cNvPr>
          <p:cNvSpPr/>
          <p:nvPr/>
        </p:nvSpPr>
        <p:spPr>
          <a:xfrm>
            <a:off x="9131431" y="655463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0" name="AutoShape 6">
            <a:extLst>
              <a:ext uri="{FF2B5EF4-FFF2-40B4-BE49-F238E27FC236}">
                <a16:creationId xmlns:a16="http://schemas.microsoft.com/office/drawing/2014/main" id="{42F1A909-21BB-1325-DDCE-1E33BCEDC5D4}"/>
              </a:ext>
            </a:extLst>
          </p:cNvPr>
          <p:cNvSpPr/>
          <p:nvPr/>
        </p:nvSpPr>
        <p:spPr>
          <a:xfrm>
            <a:off x="9131431" y="7671102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1" name="AutoShape 6">
            <a:extLst>
              <a:ext uri="{FF2B5EF4-FFF2-40B4-BE49-F238E27FC236}">
                <a16:creationId xmlns:a16="http://schemas.microsoft.com/office/drawing/2014/main" id="{94EC3858-D4B2-7889-6A88-335B8F3E4CAA}"/>
              </a:ext>
            </a:extLst>
          </p:cNvPr>
          <p:cNvSpPr/>
          <p:nvPr/>
        </p:nvSpPr>
        <p:spPr>
          <a:xfrm>
            <a:off x="9131431" y="8305167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2" name="AutoShape 6">
            <a:extLst>
              <a:ext uri="{FF2B5EF4-FFF2-40B4-BE49-F238E27FC236}">
                <a16:creationId xmlns:a16="http://schemas.microsoft.com/office/drawing/2014/main" id="{D6FA0177-A730-AA10-16F5-DEF5F34F110A}"/>
              </a:ext>
            </a:extLst>
          </p:cNvPr>
          <p:cNvSpPr/>
          <p:nvPr/>
        </p:nvSpPr>
        <p:spPr>
          <a:xfrm>
            <a:off x="9131431" y="911513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7E4AF747-AE89-CAFE-618C-7136B2D192A2}"/>
              </a:ext>
            </a:extLst>
          </p:cNvPr>
          <p:cNvSpPr/>
          <p:nvPr/>
        </p:nvSpPr>
        <p:spPr>
          <a:xfrm>
            <a:off x="9131431" y="4884684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4" name="AutoShape 6">
            <a:extLst>
              <a:ext uri="{FF2B5EF4-FFF2-40B4-BE49-F238E27FC236}">
                <a16:creationId xmlns:a16="http://schemas.microsoft.com/office/drawing/2014/main" id="{26CC4B5D-503A-E62F-FF3A-5BB702F3E808}"/>
              </a:ext>
            </a:extLst>
          </p:cNvPr>
          <p:cNvSpPr/>
          <p:nvPr/>
        </p:nvSpPr>
        <p:spPr>
          <a:xfrm>
            <a:off x="9131431" y="710737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17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28995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6398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 구성도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3895494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flipH="1">
            <a:off x="14080903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, 도표, 평면도, 기술 도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13FD75-1759-57B7-3A8E-D940817A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031" y="2548002"/>
            <a:ext cx="8084916" cy="7351036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060C3F16-122C-CC32-09B0-46A76BC8FF4F}"/>
              </a:ext>
            </a:extLst>
          </p:cNvPr>
          <p:cNvSpPr txBox="1"/>
          <p:nvPr/>
        </p:nvSpPr>
        <p:spPr>
          <a:xfrm>
            <a:off x="996699" y="3333001"/>
            <a:ext cx="81662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사용자는 웹 브라우저 에서 앱에 접근 시 포트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8080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통해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Ingress </a:t>
            </a:r>
            <a:r>
              <a:rPr lang="en-US" altLang="ko-KR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NodePort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(31823)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포워딩 됨  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6FEFC4A-13CE-3D5A-15EF-1325934CA594}"/>
              </a:ext>
            </a:extLst>
          </p:cNvPr>
          <p:cNvSpPr txBox="1"/>
          <p:nvPr/>
        </p:nvSpPr>
        <p:spPr>
          <a:xfrm>
            <a:off x="996699" y="5484856"/>
            <a:ext cx="81662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Ingress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받은 요청을 적절한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Service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라우팅하며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Service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외부 요청을 내부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pod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전달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76ABFB76-0152-40BE-22A1-41E53BCFAFCA}"/>
              </a:ext>
            </a:extLst>
          </p:cNvPr>
          <p:cNvSpPr txBox="1"/>
          <p:nvPr/>
        </p:nvSpPr>
        <p:spPr>
          <a:xfrm>
            <a:off x="996699" y="7636711"/>
            <a:ext cx="81662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실재 앱이 실행되는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Pod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내부 웹 앱에서 칼로리 계산 및 결과를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PV(result.txt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저장 하며 기록 조회와 초기화 등 기능을 담당 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81964-0BD5-1D4C-211C-F218762E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D7CB49-F1F7-D08A-80C0-79AB79DD200F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7F9285-5998-D583-C8F6-9BE9DC7EC373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5C75BA-E0B8-85F4-EFEF-DD03D24C9D5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8D3A35D-2BF4-10B6-0A92-5AF4567FF3A4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DE39E4F-8FCA-EC08-6BFC-E43B80A83A6A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419626B0-3A9E-36D6-6C3A-D731A9E5D19A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E059F02-7922-F47C-379D-A2E07E5E8A1C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5F2D51C-D00C-8356-2677-A6925C1B333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F218CE4-17FB-B1FA-58DE-8624A6231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4078"/>
              </p:ext>
            </p:extLst>
          </p:nvPr>
        </p:nvGraphicFramePr>
        <p:xfrm>
          <a:off x="1600200" y="2781300"/>
          <a:ext cx="15087600" cy="60198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42757336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81836986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31821335"/>
                    </a:ext>
                  </a:extLst>
                </a:gridCol>
              </a:tblGrid>
              <a:tr h="406142">
                <a:tc>
                  <a:txBody>
                    <a:bodyPr/>
                    <a:lstStyle/>
                    <a:p>
                      <a:r>
                        <a:rPr lang="ko-KR" altLang="en-US"/>
                        <a:t>구성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함수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라우팅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329243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index.html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&lt;button onclick="..."&gt;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사용자 </a:t>
                      </a:r>
                      <a:r>
                        <a:rPr lang="en-US" altLang="ko-KR" b="1"/>
                        <a:t>UI</a:t>
                      </a:r>
                      <a:r>
                        <a:rPr lang="ko-KR" altLang="en-US" b="1"/>
                        <a:t>에서 버튼 클릭 시 </a:t>
                      </a:r>
                      <a:r>
                        <a:rPr lang="en-US" altLang="ko-KR" b="1"/>
                        <a:t>JS </a:t>
                      </a:r>
                      <a:r>
                        <a:rPr lang="ko-KR" altLang="en-US" b="1"/>
                        <a:t>함수 호출 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거리 입력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로그 보기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초기화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04548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script.js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calculateCalories()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거리</a:t>
                      </a:r>
                      <a:r>
                        <a:rPr lang="en-US" altLang="ko-KR" b="1"/>
                        <a:t>(km) </a:t>
                      </a:r>
                      <a:r>
                        <a:rPr lang="ko-KR" altLang="en-US" b="1"/>
                        <a:t>입력 받아 칼로리 계산 후 서버에 </a:t>
                      </a:r>
                      <a:r>
                        <a:rPr lang="en-US" altLang="ko-KR" b="1"/>
                        <a:t>POST </a:t>
                      </a:r>
                      <a:r>
                        <a:rPr lang="ko-KR" altLang="en-US" b="1"/>
                        <a:t>요청 </a:t>
                      </a:r>
                      <a:r>
                        <a:rPr lang="en-US" altLang="ko-KR" b="1"/>
                        <a:t>(/save)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38280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script.js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showLogs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서버의 </a:t>
                      </a:r>
                      <a:r>
                        <a:rPr lang="en-US" altLang="ko-KR" b="1"/>
                        <a:t>/logs API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GET </a:t>
                      </a:r>
                      <a:r>
                        <a:rPr lang="ko-KR" altLang="en-US" b="1"/>
                        <a:t>요청하여 저장된 결과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843674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script.js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clearLogs()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서버의 </a:t>
                      </a:r>
                      <a:r>
                        <a:rPr lang="en-US" altLang="ko-KR" b="1"/>
                        <a:t>/logs API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DELETE </a:t>
                      </a:r>
                      <a:r>
                        <a:rPr lang="ko-KR" altLang="en-US" b="1"/>
                        <a:t>요청하여 기록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611696"/>
                  </a:ext>
                </a:extLst>
              </a:tr>
              <a:tr h="1001446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app.post('/save')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클라이언트로부터 받은 거리 데이터를 기반으로 칼로리 계산 후 텍스트 파일에 저장 </a:t>
                      </a:r>
                      <a:r>
                        <a:rPr lang="en-US" altLang="ko-KR" b="1"/>
                        <a:t>(result.txt)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334705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app.get('/logs')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저장된 로그 파일</a:t>
                      </a:r>
                      <a:r>
                        <a:rPr lang="en-US" altLang="ko-KR" b="1"/>
                        <a:t>(result.txt) </a:t>
                      </a:r>
                      <a:r>
                        <a:rPr lang="ko-KR" altLang="en-US" b="1"/>
                        <a:t>내용을 클라이언트에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246088"/>
                  </a:ext>
                </a:extLst>
              </a:tr>
              <a:tr h="406142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app.delete('/logs')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로그 파일의 내용을 비워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22037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express.static(__dirname)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index.html, script.js, style.css </a:t>
                      </a:r>
                      <a:r>
                        <a:rPr lang="ko-KR" altLang="en-US" b="1" dirty="0"/>
                        <a:t>같은 정적 파일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237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9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800D3-B600-ABF5-6F27-6950510A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46CB52-734F-F117-3DD0-5B9620C5F15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B619FC-E491-0CAD-33C9-BC917F19A170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E3177D-15D3-75EA-2979-DA98037B8555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48727EC-8991-6466-C415-6507FF044BDF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3D0B09-D4A2-E0D7-2E8A-6642D15C27EC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6EC6604-51EE-D449-50F5-B5E3E74EEA59}"/>
              </a:ext>
            </a:extLst>
          </p:cNvPr>
          <p:cNvSpPr txBox="1"/>
          <p:nvPr/>
        </p:nvSpPr>
        <p:spPr>
          <a:xfrm>
            <a:off x="4419861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시퀀스 다이어그램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314DC9CE-A14D-CB4C-56B6-27A27AD8B311}"/>
              </a:ext>
            </a:extLst>
          </p:cNvPr>
          <p:cNvSpPr/>
          <p:nvPr/>
        </p:nvSpPr>
        <p:spPr>
          <a:xfrm>
            <a:off x="4235391" y="1419466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30">
            <a:extLst>
              <a:ext uri="{FF2B5EF4-FFF2-40B4-BE49-F238E27FC236}">
                <a16:creationId xmlns:a16="http://schemas.microsoft.com/office/drawing/2014/main" id="{ECCB81BA-FC2A-E141-B7A9-BA12A4F9609F}"/>
              </a:ext>
            </a:extLst>
          </p:cNvPr>
          <p:cNvSpPr/>
          <p:nvPr/>
        </p:nvSpPr>
        <p:spPr>
          <a:xfrm flipH="1">
            <a:off x="13868140" y="143184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4A3EA0-B824-7DA9-33D7-BFCFC429F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00387"/>
            <a:ext cx="11085222" cy="5657349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0D98A3EA-F743-87BA-AA7B-BA3592F69C50}"/>
              </a:ext>
            </a:extLst>
          </p:cNvPr>
          <p:cNvSpPr txBox="1"/>
          <p:nvPr/>
        </p:nvSpPr>
        <p:spPr>
          <a:xfrm>
            <a:off x="533400" y="4143716"/>
            <a:ext cx="59436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 algn="l">
              <a:spcBef>
                <a:spcPct val="0"/>
              </a:spcBef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사용자는 브라우저를 통해 웹 앱에 접속 및 거리 입력 혹은 버튼을 클릭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28600" indent="-228600" algn="l">
              <a:spcBef>
                <a:spcPct val="0"/>
              </a:spcBef>
              <a:buAutoNum type="arabicPeriod"/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28600" indent="-228600" algn="l">
              <a:spcBef>
                <a:spcPct val="0"/>
              </a:spcBef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브라우저는 서버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(Express)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HTTP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요청 전송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POST /save, GET /logs, DELETE /logs )</a:t>
            </a:r>
          </a:p>
          <a:p>
            <a:pPr algn="l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서버는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요청에 따라 칼로리 계산 및 로그 파일 읽거나       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초기화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result.txt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저장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읽기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덮어쓰기 등의 작업 수행</a:t>
            </a:r>
          </a:p>
          <a:p>
            <a:pPr algn="l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5.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처리결과를 브라우저로 응답 및 브라우저 화면 표출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5930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6E7F3-49D5-44AE-84BB-77157CBC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784321-8BE2-A597-A1CE-B7D3A0C3A73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47E900-69E2-9F0A-5A32-D2602B544B8E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AD659-AA73-C577-F76F-6423AFBD7411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9FBE131-E3F2-26B1-BEC6-415E03590388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3500C5-2A95-36CA-22F8-50F783A040B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3BBF67-5D67-9D20-80B7-D9697EF5D5A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프로젝트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2C515BAC-D6E6-3C91-294A-6959C83B9244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88DCC4-303A-F8B9-5158-548DE3141517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DAEDEBD-2D38-B48A-CC36-EEB8D9FCBB4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89F1EDA-C346-E6FF-A792-C348F702D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51147"/>
              </p:ext>
            </p:extLst>
          </p:nvPr>
        </p:nvGraphicFramePr>
        <p:xfrm>
          <a:off x="1600200" y="2809632"/>
          <a:ext cx="15087600" cy="59152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4285896639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19404640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86415055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1950392626"/>
                    </a:ext>
                  </a:extLst>
                </a:gridCol>
              </a:tblGrid>
              <a:tr h="625818">
                <a:tc>
                  <a:txBody>
                    <a:bodyPr/>
                    <a:lstStyle/>
                    <a:p>
                      <a:r>
                        <a:rPr lang="ko-KR" altLang="en-US" dirty="0"/>
                        <a:t>구성 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테스트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테스트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확인 방법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대표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49662"/>
                  </a:ext>
                </a:extLst>
              </a:tr>
              <a:tr h="1080179">
                <a:tc rowSpan="3">
                  <a:txBody>
                    <a:bodyPr/>
                    <a:lstStyle/>
                    <a:p>
                      <a:r>
                        <a:rPr lang="en-US" altLang="ko-KR" b="1" dirty="0"/>
                        <a:t>1. </a:t>
                      </a:r>
                      <a:r>
                        <a:rPr lang="ko-KR" altLang="en-US" b="1" dirty="0"/>
                        <a:t>사용자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브라우저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웹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접속 가능 여부 </a:t>
                      </a:r>
                      <a:r>
                        <a:rPr lang="en-US" altLang="ko-KR" dirty="0"/>
                        <a:t>(http://runningweb.local:8080)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접속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hosts </a:t>
                      </a:r>
                      <a:r>
                        <a:rPr lang="ko-KR" altLang="en-US" dirty="0"/>
                        <a:t>파일에 도메인 매핑 후 브라우저 접속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335671"/>
                  </a:ext>
                </a:extLst>
              </a:tr>
              <a:tr h="625818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거리 입력 및 결과 출력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정상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브라우저 입력 후 결과 텍스트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44499"/>
                  </a:ext>
                </a:extLst>
              </a:tr>
              <a:tr h="625818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기록 보기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초기화 기능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동작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버튼 클릭 후 로그 영역 변화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57664"/>
                  </a:ext>
                </a:extLst>
              </a:tr>
              <a:tr h="1080179">
                <a:tc>
                  <a:txBody>
                    <a:bodyPr/>
                    <a:lstStyle/>
                    <a:p>
                      <a:r>
                        <a:rPr lang="en-US" b="1" dirty="0"/>
                        <a:t>2. Ingress (NGINX)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도메인 요청 라우팅 동작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정상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kubectl</a:t>
                      </a:r>
                      <a:r>
                        <a:rPr lang="en-US" dirty="0"/>
                        <a:t> get ingress</a:t>
                      </a:r>
                      <a:r>
                        <a:rPr lang="ko-KR" altLang="en-US" dirty="0"/>
                        <a:t>로 도메인 연결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618930"/>
                  </a:ext>
                </a:extLst>
              </a:tr>
              <a:tr h="625818">
                <a:tc>
                  <a:txBody>
                    <a:bodyPr/>
                    <a:lstStyle/>
                    <a:p>
                      <a:r>
                        <a:rPr lang="en-US" b="1" dirty="0"/>
                        <a:t>3. Service (</a:t>
                      </a:r>
                      <a:r>
                        <a:rPr lang="en-US" b="1" dirty="0" err="1"/>
                        <a:t>NodePort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외부 포트 → 내부 포트 연결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전달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curl http://localhost:30080 </a:t>
                      </a:r>
                      <a:r>
                        <a:rPr lang="ko-KR" altLang="en-US" dirty="0"/>
                        <a:t>응답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035989"/>
                  </a:ext>
                </a:extLst>
              </a:tr>
              <a:tr h="625818">
                <a:tc>
                  <a:txBody>
                    <a:bodyPr/>
                    <a:lstStyle/>
                    <a:p>
                      <a:r>
                        <a:rPr lang="en-US" b="1" dirty="0"/>
                        <a:t>4. PV (</a:t>
                      </a:r>
                      <a:r>
                        <a:rPr lang="en-US" b="1" dirty="0" err="1"/>
                        <a:t>hostPath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실제 저장 경로에 파일 존재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파일 유지됨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 /</a:t>
                      </a:r>
                      <a:r>
                        <a:rPr lang="en-US" dirty="0" err="1"/>
                        <a:t>mnt</a:t>
                      </a:r>
                      <a:r>
                        <a:rPr lang="en-US" dirty="0"/>
                        <a:t>/calorie-data/result.txt </a:t>
                      </a:r>
                      <a:r>
                        <a:rPr lang="ko-KR" altLang="en-US" dirty="0"/>
                        <a:t>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362305"/>
                  </a:ext>
                </a:extLst>
              </a:tr>
              <a:tr h="625818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전체 연결구조 확인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서버 명령을 이용 연결 경로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연결 확인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+mn-lt"/>
                        </a:rPr>
                        <a:t>해당 슬라이드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48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9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6918A-5C75-EAA1-3660-D5655CD3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159A39-B630-00ED-16DE-D941FC61C91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32FB69-83B1-A94A-5043-8E4B3ECA40A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997BAD-EECB-E5AD-93CF-AC4A3B48ABCB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A9FA70-A591-9122-9DD9-22D9DB0F36EA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ADF6076-8414-A067-16FC-5A7B595821FF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7D2D08-3E22-6F2A-F5ED-97C0A4F658DF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사용자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브라우저</a:t>
            </a:r>
            <a:r>
              <a:rPr lang="en-US" altLang="ko-KR" sz="2800" b="1" dirty="0"/>
              <a:t>)</a:t>
            </a:r>
            <a:endParaRPr lang="ko-KR" altLang="en-US" sz="2800" dirty="0"/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D0F557E6-9270-B964-2655-16A0CCCA74FF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0B505B80-CAF0-7136-F9E9-BA538D4B840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E02BA79-840A-B87A-2E4A-F05B42DD471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E03A3BB-110A-A749-3C02-BCB138236413}"/>
              </a:ext>
            </a:extLst>
          </p:cNvPr>
          <p:cNvSpPr/>
          <p:nvPr/>
        </p:nvSpPr>
        <p:spPr>
          <a:xfrm>
            <a:off x="9746002" y="5037399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E01F16E4-6F46-A407-0D8C-659905E6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CABC0B2D-62FB-5271-764C-6CED2134F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3200" y="5331759"/>
            <a:ext cx="684000" cy="684000"/>
          </a:xfrm>
          <a:prstGeom prst="rect">
            <a:avLst/>
          </a:prstGeom>
        </p:spPr>
      </p:pic>
      <p:sp>
        <p:nvSpPr>
          <p:cNvPr id="39" name="TextBox 15">
            <a:extLst>
              <a:ext uri="{FF2B5EF4-FFF2-40B4-BE49-F238E27FC236}">
                <a16:creationId xmlns:a16="http://schemas.microsoft.com/office/drawing/2014/main" id="{2F9413DC-6560-1236-8620-52924283A188}"/>
              </a:ext>
            </a:extLst>
          </p:cNvPr>
          <p:cNvSpPr txBox="1"/>
          <p:nvPr/>
        </p:nvSpPr>
        <p:spPr>
          <a:xfrm>
            <a:off x="977749" y="2601916"/>
            <a:ext cx="826255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웹 </a:t>
            </a:r>
            <a:r>
              <a:rPr lang="en-US" altLang="ko-KR" sz="3200" dirty="0"/>
              <a:t>UI </a:t>
            </a:r>
            <a:r>
              <a:rPr lang="ko-KR" altLang="en-US" sz="3200" dirty="0"/>
              <a:t>접속 가능 여부 </a:t>
            </a:r>
            <a:r>
              <a:rPr lang="en-US" altLang="ko-KR" sz="3200" dirty="0"/>
              <a:t>(http://runningweb.local:8080)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06671317-71A4-77B1-72AE-A06437890D1E}"/>
              </a:ext>
            </a:extLst>
          </p:cNvPr>
          <p:cNvSpPr txBox="1"/>
          <p:nvPr/>
        </p:nvSpPr>
        <p:spPr>
          <a:xfrm>
            <a:off x="977749" y="6718760"/>
            <a:ext cx="816625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거리 입력 및 결과 출력 확인</a:t>
            </a:r>
          </a:p>
        </p:txBody>
      </p:sp>
      <p:pic>
        <p:nvPicPr>
          <p:cNvPr id="12" name="그림 11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9AD75D-6AF7-7A21-AD24-6DDB043B0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7646" r="614" b="27190"/>
          <a:stretch/>
        </p:blipFill>
        <p:spPr>
          <a:xfrm>
            <a:off x="9615626" y="1866890"/>
            <a:ext cx="8242658" cy="2422162"/>
          </a:xfrm>
          <a:prstGeom prst="rect">
            <a:avLst/>
          </a:prstGeom>
        </p:spPr>
      </p:pic>
      <p:pic>
        <p:nvPicPr>
          <p:cNvPr id="18" name="그림 17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DDAAEA-A8D9-C676-53D8-01CCAEE200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t="18134" r="6028" b="8098"/>
          <a:stretch/>
        </p:blipFill>
        <p:spPr>
          <a:xfrm>
            <a:off x="10556992" y="6274436"/>
            <a:ext cx="6544857" cy="27689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5847B-0C54-318C-CCF2-2776E2FD830B}"/>
              </a:ext>
            </a:extLst>
          </p:cNvPr>
          <p:cNvSpPr txBox="1"/>
          <p:nvPr/>
        </p:nvSpPr>
        <p:spPr>
          <a:xfrm>
            <a:off x="977749" y="360697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hosts </a:t>
            </a:r>
            <a:r>
              <a:rPr lang="ko-KR" altLang="en-US" dirty="0"/>
              <a:t>파일에 도메인 매핑 후 브라우저 접속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6F9C1-A26C-9727-5D37-609693D04D88}"/>
              </a:ext>
            </a:extLst>
          </p:cNvPr>
          <p:cNvSpPr txBox="1"/>
          <p:nvPr/>
        </p:nvSpPr>
        <p:spPr>
          <a:xfrm>
            <a:off x="977749" y="736802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브라우저 입력 후 결과 텍스트 확인</a:t>
            </a:r>
          </a:p>
        </p:txBody>
      </p:sp>
    </p:spTree>
    <p:extLst>
      <p:ext uri="{BB962C8B-B14F-4D97-AF65-F5344CB8AC3E}">
        <p14:creationId xmlns:p14="http://schemas.microsoft.com/office/powerpoint/2010/main" val="386090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101A-5EAB-EED3-0E95-40455EB5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B03572-EAF7-D330-33F6-E64B78CC59F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BFA3321-3686-E94D-8B8D-0622182A3EB6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8FE66C4-F75B-8781-1E84-74EE2125DE9E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E7A45CE-C04A-BA08-B94B-5C1399E35F56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D01C641-7324-85AA-ABAE-33B9135DF690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1C75E7B-288C-EFCC-A897-31ABB1CA3ED7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사용자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브라우저</a:t>
            </a:r>
            <a:r>
              <a:rPr lang="en-US" altLang="ko-KR" sz="2800" b="1" dirty="0"/>
              <a:t>)</a:t>
            </a:r>
            <a:endParaRPr lang="ko-KR" altLang="en-US" sz="2800" dirty="0"/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E539D080-E193-E3A8-7804-63C476E1660B}"/>
              </a:ext>
            </a:extLst>
          </p:cNvPr>
          <p:cNvGrpSpPr/>
          <p:nvPr/>
        </p:nvGrpSpPr>
        <p:grpSpPr>
          <a:xfrm>
            <a:off x="9525000" y="433843"/>
            <a:ext cx="8382000" cy="9410320"/>
            <a:chOff x="0" y="-47625"/>
            <a:chExt cx="1332289" cy="1012905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C413823-48D4-108E-8677-7A67FABF2713}"/>
                </a:ext>
              </a:extLst>
            </p:cNvPr>
            <p:cNvSpPr/>
            <p:nvPr/>
          </p:nvSpPr>
          <p:spPr>
            <a:xfrm>
              <a:off x="0" y="5647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4FDC3D28-85FC-6F39-4B2E-0E7106483E54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4B42F738-BD31-3DDA-922E-8CB4D053D980}"/>
              </a:ext>
            </a:extLst>
          </p:cNvPr>
          <p:cNvSpPr/>
          <p:nvPr/>
        </p:nvSpPr>
        <p:spPr>
          <a:xfrm>
            <a:off x="9743062" y="57531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B5CF40A7-2F88-5ED5-0B06-DFC26BB0EE05}"/>
              </a:ext>
            </a:extLst>
          </p:cNvPr>
          <p:cNvSpPr txBox="1"/>
          <p:nvPr/>
        </p:nvSpPr>
        <p:spPr>
          <a:xfrm>
            <a:off x="977749" y="2601916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기록 보기 </a:t>
            </a:r>
            <a:r>
              <a:rPr lang="en-US" altLang="ko-KR" sz="3200" dirty="0"/>
              <a:t>/ </a:t>
            </a:r>
            <a:r>
              <a:rPr lang="ko-KR" altLang="en-US" sz="3200" dirty="0"/>
              <a:t>초기화 기능 작동</a:t>
            </a:r>
          </a:p>
        </p:txBody>
      </p:sp>
      <p:pic>
        <p:nvPicPr>
          <p:cNvPr id="20" name="그림 1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1A0AFA-E0A1-464B-C860-EE697A5D9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4427" r="7227" b="9325"/>
          <a:stretch/>
        </p:blipFill>
        <p:spPr>
          <a:xfrm>
            <a:off x="10789411" y="1573478"/>
            <a:ext cx="6356798" cy="3833156"/>
          </a:xfrm>
          <a:prstGeom prst="rect">
            <a:avLst/>
          </a:prstGeom>
        </p:spPr>
      </p:pic>
      <p:pic>
        <p:nvPicPr>
          <p:cNvPr id="23" name="그림 2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EE4286-B578-DB01-330D-D4B8905C8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17343" r="7716" b="13644"/>
          <a:stretch/>
        </p:blipFill>
        <p:spPr>
          <a:xfrm>
            <a:off x="10789412" y="6352004"/>
            <a:ext cx="6356798" cy="3026404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A43C87DB-9557-D2C9-156D-5B75A610F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5EC9A4-5186-2EF8-1409-E2407A26A803}"/>
              </a:ext>
            </a:extLst>
          </p:cNvPr>
          <p:cNvSpPr txBox="1"/>
          <p:nvPr/>
        </p:nvSpPr>
        <p:spPr>
          <a:xfrm>
            <a:off x="955337" y="312797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 후 로그 영역 변화 확인</a:t>
            </a:r>
          </a:p>
        </p:txBody>
      </p:sp>
    </p:spTree>
    <p:extLst>
      <p:ext uri="{BB962C8B-B14F-4D97-AF65-F5344CB8AC3E}">
        <p14:creationId xmlns:p14="http://schemas.microsoft.com/office/powerpoint/2010/main" val="252768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1229</Words>
  <Application>Microsoft Office PowerPoint</Application>
  <PresentationFormat>사용자 지정</PresentationFormat>
  <Paragraphs>226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</vt:lpstr>
      <vt:lpstr>맑은 고딕</vt:lpstr>
      <vt:lpstr>Source Han Sans KR</vt:lpstr>
      <vt:lpstr>Calibri</vt:lpstr>
      <vt:lpstr>Gotham</vt:lpstr>
      <vt:lpstr>Source Han Sans KR Bold</vt:lpstr>
      <vt:lpstr>Gotham Bold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화이트 깔끔한 연구 결과 발표 프레젠테이션</dc:title>
  <dc:creator>PC22</dc:creator>
  <cp:lastModifiedBy>승인 정</cp:lastModifiedBy>
  <cp:revision>31</cp:revision>
  <dcterms:created xsi:type="dcterms:W3CDTF">2006-08-16T00:00:00Z</dcterms:created>
  <dcterms:modified xsi:type="dcterms:W3CDTF">2025-05-27T08:32:32Z</dcterms:modified>
  <dc:identifier>DAGohKEpDjw</dc:identifier>
</cp:coreProperties>
</file>